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45_800FF5F9.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6" r:id="rId2"/>
    <p:sldId id="350" r:id="rId3"/>
    <p:sldId id="318" r:id="rId4"/>
    <p:sldId id="334" r:id="rId5"/>
    <p:sldId id="320" r:id="rId6"/>
    <p:sldId id="333" r:id="rId7"/>
    <p:sldId id="319" r:id="rId8"/>
    <p:sldId id="321" r:id="rId9"/>
    <p:sldId id="332" r:id="rId10"/>
    <p:sldId id="323" r:id="rId11"/>
    <p:sldId id="339" r:id="rId12"/>
    <p:sldId id="324" r:id="rId13"/>
    <p:sldId id="337" r:id="rId14"/>
    <p:sldId id="325" r:id="rId15"/>
    <p:sldId id="341" r:id="rId16"/>
    <p:sldId id="348" r:id="rId17"/>
    <p:sldId id="345" r:id="rId18"/>
    <p:sldId id="343" r:id="rId19"/>
    <p:sldId id="344" r:id="rId20"/>
    <p:sldId id="346" r:id="rId21"/>
    <p:sldId id="349" r:id="rId22"/>
    <p:sldId id="33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9955E2-C65B-55FC-F4E1-17F7183C2C56}" name="Veerkamp, Matthew" initials="VM" userId="S::Matthew.Veerkamp@cchmc.org::995cac4c-0b89-43f3-a995-70111699fd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81953" autoAdjust="0"/>
  </p:normalViewPr>
  <p:slideViewPr>
    <p:cSldViewPr snapToGrid="0">
      <p:cViewPr varScale="1">
        <p:scale>
          <a:sx n="54" d="100"/>
          <a:sy n="54" d="100"/>
        </p:scale>
        <p:origin x="148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veek4r\Downloads\Screening%20&amp;%20Eligibility%20Form%20(1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veek4r\OneDrive%20-%20cchmc\JUPITER%20S.1%20form%206-9-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chmc-my.sharepoint.com/personal/matthew_veerkamp_cchmc_org/Documents/JUPITER%20S.1%20form%206-9-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chmc-my.sharepoint.com/personal/matthew_veerkamp_cchmc_org/Documents/JUPITER%20S.1%20form%206-9-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cchmc-my.sharepoint.com/personal/matthew_veerkamp_cchmc_org/Documents/JUPITER%20S.1%20form%206-9-202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Family History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5005-4AF2-A4EE-D8BE415B6B2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5005-4AF2-A4EE-D8BE415B6B2D}"/>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5005-4AF2-A4EE-D8BE415B6B2D}"/>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5005-4AF2-A4EE-D8BE415B6B2D}"/>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5005-4AF2-A4EE-D8BE415B6B2D}"/>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5005-4AF2-A4EE-D8BE415B6B2D}"/>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5005-4AF2-A4EE-D8BE415B6B2D}"/>
              </c:ext>
            </c:extLst>
          </c:dPt>
          <c:cat>
            <c:strRef>
              <c:f>'[Screening &amp; Eligibility Form (10).xlsx]Sheet3'!$A$1:$G$1</c:f>
              <c:strCache>
                <c:ptCount val="7"/>
                <c:pt idx="0">
                  <c:v>Brother</c:v>
                </c:pt>
                <c:pt idx="1">
                  <c:v>Sister</c:v>
                </c:pt>
                <c:pt idx="2">
                  <c:v>Grandparent</c:v>
                </c:pt>
                <c:pt idx="3">
                  <c:v>Don’t know</c:v>
                </c:pt>
                <c:pt idx="4">
                  <c:v>Father</c:v>
                </c:pt>
                <c:pt idx="5">
                  <c:v>Mother</c:v>
                </c:pt>
                <c:pt idx="6">
                  <c:v>None</c:v>
                </c:pt>
              </c:strCache>
            </c:strRef>
          </c:cat>
          <c:val>
            <c:numRef>
              <c:f>'[Screening &amp; Eligibility Form (10).xlsx]Sheet3'!$A$2:$G$2</c:f>
              <c:numCache>
                <c:formatCode>General</c:formatCode>
                <c:ptCount val="7"/>
                <c:pt idx="0">
                  <c:v>44</c:v>
                </c:pt>
                <c:pt idx="1">
                  <c:v>61</c:v>
                </c:pt>
                <c:pt idx="2">
                  <c:v>78</c:v>
                </c:pt>
                <c:pt idx="3">
                  <c:v>449</c:v>
                </c:pt>
                <c:pt idx="4">
                  <c:v>94</c:v>
                </c:pt>
                <c:pt idx="5">
                  <c:v>153</c:v>
                </c:pt>
                <c:pt idx="6">
                  <c:v>1294</c:v>
                </c:pt>
              </c:numCache>
            </c:numRef>
          </c:val>
          <c:extLst xmlns:c16r2="http://schemas.microsoft.com/office/drawing/2015/06/chart">
            <c:ext xmlns:c16="http://schemas.microsoft.com/office/drawing/2014/chart" uri="{C3380CC4-5D6E-409C-BE32-E72D297353CC}">
              <c16:uniqueId val="{0000000E-5005-4AF2-A4EE-D8BE415B6B2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464426828048415"/>
          <c:y val="0.19377037071788306"/>
          <c:w val="0.20236826862012092"/>
          <c:h val="0.6993610551117479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20193897478357"/>
          <c:y val="0.11525348077183425"/>
          <c:w val="0.72168051158553637"/>
          <c:h val="0.82139964647746078"/>
        </c:manualLayout>
      </c:layout>
      <c:barChart>
        <c:barDir val="bar"/>
        <c:grouping val="clustered"/>
        <c:varyColors val="0"/>
        <c:ser>
          <c:idx val="0"/>
          <c:order val="0"/>
          <c:tx>
            <c:strRef>
              <c:f>'recurrent vs first time'!$B$1</c:f>
              <c:strCache>
                <c:ptCount val="1"/>
                <c:pt idx="0">
                  <c:v>Recurrent dislocators</c:v>
                </c:pt>
              </c:strCache>
            </c:strRef>
          </c:tx>
          <c:spPr>
            <a:solidFill>
              <a:schemeClr val="accent1"/>
            </a:solidFill>
            <a:ln>
              <a:noFill/>
            </a:ln>
            <a:effectLst/>
          </c:spPr>
          <c:invertIfNegative val="0"/>
          <c:cat>
            <c:strRef>
              <c:f>'recurrent vs first time'!$A$2:$A$6</c:f>
              <c:strCache>
                <c:ptCount val="5"/>
                <c:pt idx="0">
                  <c:v>All patients</c:v>
                </c:pt>
                <c:pt idx="2">
                  <c:v>Non-Op</c:v>
                </c:pt>
                <c:pt idx="4">
                  <c:v>Op</c:v>
                </c:pt>
              </c:strCache>
            </c:strRef>
          </c:cat>
          <c:val>
            <c:numRef>
              <c:f>'recurrent vs first time'!$B$2:$B$6</c:f>
              <c:numCache>
                <c:formatCode>General</c:formatCode>
                <c:ptCount val="5"/>
                <c:pt idx="0">
                  <c:v>1278</c:v>
                </c:pt>
                <c:pt idx="1">
                  <c:v>0</c:v>
                </c:pt>
                <c:pt idx="2">
                  <c:v>135</c:v>
                </c:pt>
                <c:pt idx="3">
                  <c:v>0</c:v>
                </c:pt>
                <c:pt idx="4">
                  <c:v>1143</c:v>
                </c:pt>
              </c:numCache>
            </c:numRef>
          </c:val>
          <c:extLst xmlns:c16r2="http://schemas.microsoft.com/office/drawing/2015/06/chart">
            <c:ext xmlns:c16="http://schemas.microsoft.com/office/drawing/2014/chart" uri="{C3380CC4-5D6E-409C-BE32-E72D297353CC}">
              <c16:uniqueId val="{00000000-A873-426A-AF27-D06593905E87}"/>
            </c:ext>
          </c:extLst>
        </c:ser>
        <c:ser>
          <c:idx val="1"/>
          <c:order val="1"/>
          <c:tx>
            <c:strRef>
              <c:f>'recurrent vs first time'!$C$1</c:f>
              <c:strCache>
                <c:ptCount val="1"/>
                <c:pt idx="0">
                  <c:v>First time dislocators </c:v>
                </c:pt>
              </c:strCache>
            </c:strRef>
          </c:tx>
          <c:spPr>
            <a:solidFill>
              <a:schemeClr val="accent2"/>
            </a:solidFill>
            <a:ln>
              <a:noFill/>
            </a:ln>
            <a:effectLst/>
          </c:spPr>
          <c:invertIfNegative val="0"/>
          <c:cat>
            <c:strRef>
              <c:f>'recurrent vs first time'!$A$2:$A$6</c:f>
              <c:strCache>
                <c:ptCount val="5"/>
                <c:pt idx="0">
                  <c:v>All patients</c:v>
                </c:pt>
                <c:pt idx="2">
                  <c:v>Non-Op</c:v>
                </c:pt>
                <c:pt idx="4">
                  <c:v>Op</c:v>
                </c:pt>
              </c:strCache>
            </c:strRef>
          </c:cat>
          <c:val>
            <c:numRef>
              <c:f>'recurrent vs first time'!$C$2:$C$6</c:f>
              <c:numCache>
                <c:formatCode>General</c:formatCode>
                <c:ptCount val="5"/>
                <c:pt idx="0">
                  <c:v>701</c:v>
                </c:pt>
                <c:pt idx="1">
                  <c:v>0</c:v>
                </c:pt>
                <c:pt idx="2">
                  <c:v>361</c:v>
                </c:pt>
                <c:pt idx="3">
                  <c:v>0</c:v>
                </c:pt>
                <c:pt idx="4">
                  <c:v>340</c:v>
                </c:pt>
              </c:numCache>
            </c:numRef>
          </c:val>
          <c:extLst xmlns:c16r2="http://schemas.microsoft.com/office/drawing/2015/06/chart">
            <c:ext xmlns:c16="http://schemas.microsoft.com/office/drawing/2014/chart" uri="{C3380CC4-5D6E-409C-BE32-E72D297353CC}">
              <c16:uniqueId val="{00000001-A873-426A-AF27-D06593905E87}"/>
            </c:ext>
          </c:extLst>
        </c:ser>
        <c:ser>
          <c:idx val="2"/>
          <c:order val="2"/>
          <c:tx>
            <c:strRef>
              <c:f>'recurrent vs first time'!$D$1</c:f>
              <c:strCache>
                <c:ptCount val="1"/>
                <c:pt idx="0">
                  <c:v>Unknown</c:v>
                </c:pt>
              </c:strCache>
            </c:strRef>
          </c:tx>
          <c:spPr>
            <a:solidFill>
              <a:schemeClr val="accent3"/>
            </a:solidFill>
            <a:ln>
              <a:noFill/>
            </a:ln>
            <a:effectLst/>
          </c:spPr>
          <c:invertIfNegative val="0"/>
          <c:cat>
            <c:strRef>
              <c:f>'recurrent vs first time'!$A$2:$A$6</c:f>
              <c:strCache>
                <c:ptCount val="5"/>
                <c:pt idx="0">
                  <c:v>All patients</c:v>
                </c:pt>
                <c:pt idx="2">
                  <c:v>Non-Op</c:v>
                </c:pt>
                <c:pt idx="4">
                  <c:v>Op</c:v>
                </c:pt>
              </c:strCache>
            </c:strRef>
          </c:cat>
          <c:val>
            <c:numRef>
              <c:f>'recurrent vs first time'!$D$2:$D$6</c:f>
              <c:numCache>
                <c:formatCode>General</c:formatCode>
                <c:ptCount val="5"/>
                <c:pt idx="0">
                  <c:v>29</c:v>
                </c:pt>
                <c:pt idx="1">
                  <c:v>0</c:v>
                </c:pt>
                <c:pt idx="2">
                  <c:v>1</c:v>
                </c:pt>
                <c:pt idx="3">
                  <c:v>0</c:v>
                </c:pt>
                <c:pt idx="4">
                  <c:v>28</c:v>
                </c:pt>
              </c:numCache>
            </c:numRef>
          </c:val>
          <c:extLst xmlns:c16r2="http://schemas.microsoft.com/office/drawing/2015/06/chart">
            <c:ext xmlns:c16="http://schemas.microsoft.com/office/drawing/2014/chart" uri="{C3380CC4-5D6E-409C-BE32-E72D297353CC}">
              <c16:uniqueId val="{00000002-A873-426A-AF27-D06593905E87}"/>
            </c:ext>
          </c:extLst>
        </c:ser>
        <c:ser>
          <c:idx val="3"/>
          <c:order val="3"/>
          <c:tx>
            <c:strRef>
              <c:f>'recurrent vs first time'!$E$1</c:f>
              <c:strCache>
                <c:ptCount val="1"/>
                <c:pt idx="0">
                  <c:v>Total patients</c:v>
                </c:pt>
              </c:strCache>
            </c:strRef>
          </c:tx>
          <c:spPr>
            <a:solidFill>
              <a:schemeClr val="accent4"/>
            </a:solidFill>
            <a:ln>
              <a:noFill/>
            </a:ln>
            <a:effectLst/>
          </c:spPr>
          <c:invertIfNegative val="0"/>
          <c:dPt>
            <c:idx val="4"/>
            <c:invertIfNegative val="0"/>
            <c:bubble3D val="0"/>
            <c:spPr>
              <a:solidFill>
                <a:schemeClr val="accent4"/>
              </a:solidFill>
              <a:ln w="12700">
                <a:solidFill>
                  <a:schemeClr val="accent1"/>
                </a:solidFill>
              </a:ln>
              <a:effectLst/>
            </c:spPr>
          </c:dPt>
          <c:cat>
            <c:strRef>
              <c:f>'recurrent vs first time'!$A$2:$A$6</c:f>
              <c:strCache>
                <c:ptCount val="5"/>
                <c:pt idx="0">
                  <c:v>All patients</c:v>
                </c:pt>
                <c:pt idx="2">
                  <c:v>Non-Op</c:v>
                </c:pt>
                <c:pt idx="4">
                  <c:v>Op</c:v>
                </c:pt>
              </c:strCache>
            </c:strRef>
          </c:cat>
          <c:val>
            <c:numRef>
              <c:f>'recurrent vs first time'!$E$2:$E$6</c:f>
              <c:numCache>
                <c:formatCode>General</c:formatCode>
                <c:ptCount val="5"/>
                <c:pt idx="0">
                  <c:v>2008</c:v>
                </c:pt>
                <c:pt idx="1">
                  <c:v>0</c:v>
                </c:pt>
                <c:pt idx="2">
                  <c:v>497</c:v>
                </c:pt>
                <c:pt idx="3">
                  <c:v>0</c:v>
                </c:pt>
                <c:pt idx="4">
                  <c:v>1511</c:v>
                </c:pt>
              </c:numCache>
            </c:numRef>
          </c:val>
          <c:extLst xmlns:c16r2="http://schemas.microsoft.com/office/drawing/2015/06/chart">
            <c:ext xmlns:c16="http://schemas.microsoft.com/office/drawing/2014/chart" uri="{C3380CC4-5D6E-409C-BE32-E72D297353CC}">
              <c16:uniqueId val="{00000003-A873-426A-AF27-D06593905E87}"/>
            </c:ext>
          </c:extLst>
        </c:ser>
        <c:dLbls>
          <c:showLegendKey val="0"/>
          <c:showVal val="0"/>
          <c:showCatName val="0"/>
          <c:showSerName val="0"/>
          <c:showPercent val="0"/>
          <c:showBubbleSize val="0"/>
        </c:dLbls>
        <c:gapWidth val="75"/>
        <c:overlap val="40"/>
        <c:axId val="416669240"/>
        <c:axId val="415514920"/>
      </c:barChart>
      <c:catAx>
        <c:axId val="416669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5514920"/>
        <c:crosses val="autoZero"/>
        <c:auto val="1"/>
        <c:lblAlgn val="ctr"/>
        <c:lblOffset val="100"/>
        <c:noMultiLvlLbl val="0"/>
      </c:catAx>
      <c:valAx>
        <c:axId val="415514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669240"/>
        <c:crosses val="autoZero"/>
        <c:crossBetween val="between"/>
      </c:valAx>
      <c:spPr>
        <a:noFill/>
        <a:ln w="25400">
          <a:noFill/>
        </a:ln>
        <a:effectLst>
          <a:softEdge rad="0"/>
        </a:effectLst>
      </c:spPr>
    </c:plotArea>
    <c:legend>
      <c:legendPos val="r"/>
      <c:layout>
        <c:manualLayout>
          <c:xMode val="edge"/>
          <c:yMode val="edge"/>
          <c:x val="0.8414217720596372"/>
          <c:y val="0.23725988761911185"/>
          <c:w val="0.14496468869226398"/>
          <c:h val="0.5054170295725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'recurrent table'!$A$1:$C$1</c:f>
              <c:strCache>
                <c:ptCount val="3"/>
                <c:pt idx="0">
                  <c:v>Non-op</c:v>
                </c:pt>
                <c:pt idx="1">
                  <c:v>Operative</c:v>
                </c:pt>
                <c:pt idx="2">
                  <c:v>Total</c:v>
                </c:pt>
              </c:strCache>
            </c:strRef>
          </c:cat>
          <c:val>
            <c:numRef>
              <c:f>'recurrent table'!$A$2:$C$2</c:f>
              <c:numCache>
                <c:formatCode>General</c:formatCode>
                <c:ptCount val="3"/>
                <c:pt idx="0">
                  <c:v>5.0999999999999996</c:v>
                </c:pt>
                <c:pt idx="1">
                  <c:v>7.2</c:v>
                </c:pt>
                <c:pt idx="2">
                  <c:v>6.9</c:v>
                </c:pt>
              </c:numCache>
            </c:numRef>
          </c:val>
          <c:extLst xmlns:c16r2="http://schemas.microsoft.com/office/drawing/2015/06/chart">
            <c:ext xmlns:c16="http://schemas.microsoft.com/office/drawing/2014/chart" uri="{C3380CC4-5D6E-409C-BE32-E72D297353CC}">
              <c16:uniqueId val="{00000000-12CB-456E-985D-4F60C14AF589}"/>
            </c:ext>
          </c:extLst>
        </c:ser>
        <c:dLbls>
          <c:dLblPos val="inEnd"/>
          <c:showLegendKey val="0"/>
          <c:showVal val="1"/>
          <c:showCatName val="0"/>
          <c:showSerName val="0"/>
          <c:showPercent val="0"/>
          <c:showBubbleSize val="0"/>
        </c:dLbls>
        <c:gapWidth val="65"/>
        <c:axId val="415518056"/>
        <c:axId val="415513744"/>
      </c:barChart>
      <c:catAx>
        <c:axId val="41551805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415513744"/>
        <c:crosses val="autoZero"/>
        <c:auto val="1"/>
        <c:lblAlgn val="ctr"/>
        <c:lblOffset val="100"/>
        <c:noMultiLvlLbl val="0"/>
      </c:catAx>
      <c:valAx>
        <c:axId val="41551374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41551805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'Mechanism of injury'!$A$4</c:f>
              <c:strCache>
                <c:ptCount val="1"/>
                <c:pt idx="0">
                  <c:v>Non-op</c:v>
                </c:pt>
              </c:strCache>
            </c:strRef>
          </c:tx>
          <c:spPr>
            <a:solidFill>
              <a:schemeClr val="accent1"/>
            </a:solidFill>
            <a:ln>
              <a:noFill/>
            </a:ln>
            <a:effectLst/>
          </c:spPr>
          <c:invertIfNegative val="0"/>
          <c:cat>
            <c:strRef>
              <c:f>'Mechanism of injury'!$B$3:$D$3</c:f>
              <c:strCache>
                <c:ptCount val="3"/>
                <c:pt idx="0">
                  <c:v>Not sure</c:v>
                </c:pt>
                <c:pt idx="1">
                  <c:v>Contact</c:v>
                </c:pt>
                <c:pt idx="2">
                  <c:v>Non-contact</c:v>
                </c:pt>
              </c:strCache>
            </c:strRef>
          </c:cat>
          <c:val>
            <c:numRef>
              <c:f>'Mechanism of injury'!$B$4:$D$4</c:f>
              <c:numCache>
                <c:formatCode>General</c:formatCode>
                <c:ptCount val="3"/>
                <c:pt idx="0">
                  <c:v>49</c:v>
                </c:pt>
                <c:pt idx="1">
                  <c:v>125</c:v>
                </c:pt>
                <c:pt idx="2">
                  <c:v>477</c:v>
                </c:pt>
              </c:numCache>
            </c:numRef>
          </c:val>
          <c:extLst xmlns:c16r2="http://schemas.microsoft.com/office/drawing/2015/06/chart">
            <c:ext xmlns:c16="http://schemas.microsoft.com/office/drawing/2014/chart" uri="{C3380CC4-5D6E-409C-BE32-E72D297353CC}">
              <c16:uniqueId val="{00000000-2E8F-43B6-9DF1-84BB9D98FFED}"/>
            </c:ext>
          </c:extLst>
        </c:ser>
        <c:ser>
          <c:idx val="1"/>
          <c:order val="1"/>
          <c:tx>
            <c:strRef>
              <c:f>'Mechanism of injury'!$A$5</c:f>
              <c:strCache>
                <c:ptCount val="1"/>
                <c:pt idx="0">
                  <c:v>Op</c:v>
                </c:pt>
              </c:strCache>
            </c:strRef>
          </c:tx>
          <c:spPr>
            <a:solidFill>
              <a:schemeClr val="accent2"/>
            </a:solidFill>
            <a:ln>
              <a:noFill/>
            </a:ln>
            <a:effectLst/>
          </c:spPr>
          <c:invertIfNegative val="0"/>
          <c:cat>
            <c:strRef>
              <c:f>'Mechanism of injury'!$B$3:$D$3</c:f>
              <c:strCache>
                <c:ptCount val="3"/>
                <c:pt idx="0">
                  <c:v>Not sure</c:v>
                </c:pt>
                <c:pt idx="1">
                  <c:v>Contact</c:v>
                </c:pt>
                <c:pt idx="2">
                  <c:v>Non-contact</c:v>
                </c:pt>
              </c:strCache>
            </c:strRef>
          </c:cat>
          <c:val>
            <c:numRef>
              <c:f>'Mechanism of injury'!$B$5:$D$5</c:f>
              <c:numCache>
                <c:formatCode>General</c:formatCode>
                <c:ptCount val="3"/>
                <c:pt idx="0">
                  <c:v>286</c:v>
                </c:pt>
                <c:pt idx="1">
                  <c:v>245</c:v>
                </c:pt>
                <c:pt idx="2">
                  <c:v>933</c:v>
                </c:pt>
              </c:numCache>
            </c:numRef>
          </c:val>
          <c:extLst xmlns:c16r2="http://schemas.microsoft.com/office/drawing/2015/06/chart">
            <c:ext xmlns:c16="http://schemas.microsoft.com/office/drawing/2014/chart" uri="{C3380CC4-5D6E-409C-BE32-E72D297353CC}">
              <c16:uniqueId val="{00000001-2E8F-43B6-9DF1-84BB9D98FFED}"/>
            </c:ext>
          </c:extLst>
        </c:ser>
        <c:ser>
          <c:idx val="2"/>
          <c:order val="2"/>
          <c:tx>
            <c:strRef>
              <c:f>'Mechanism of injury'!$A$6</c:f>
              <c:strCache>
                <c:ptCount val="1"/>
                <c:pt idx="0">
                  <c:v>total</c:v>
                </c:pt>
              </c:strCache>
            </c:strRef>
          </c:tx>
          <c:spPr>
            <a:solidFill>
              <a:schemeClr val="accent3"/>
            </a:solidFill>
            <a:ln>
              <a:noFill/>
            </a:ln>
            <a:effectLst/>
          </c:spPr>
          <c:invertIfNegative val="0"/>
          <c:cat>
            <c:strRef>
              <c:f>'Mechanism of injury'!$B$3:$D$3</c:f>
              <c:strCache>
                <c:ptCount val="3"/>
                <c:pt idx="0">
                  <c:v>Not sure</c:v>
                </c:pt>
                <c:pt idx="1">
                  <c:v>Contact</c:v>
                </c:pt>
                <c:pt idx="2">
                  <c:v>Non-contact</c:v>
                </c:pt>
              </c:strCache>
            </c:strRef>
          </c:cat>
          <c:val>
            <c:numRef>
              <c:f>'Mechanism of injury'!$B$6:$D$6</c:f>
              <c:numCache>
                <c:formatCode>General</c:formatCode>
                <c:ptCount val="3"/>
                <c:pt idx="0">
                  <c:v>326</c:v>
                </c:pt>
                <c:pt idx="1">
                  <c:v>346</c:v>
                </c:pt>
                <c:pt idx="2">
                  <c:v>1401</c:v>
                </c:pt>
              </c:numCache>
            </c:numRef>
          </c:val>
          <c:extLst xmlns:c16r2="http://schemas.microsoft.com/office/drawing/2015/06/chart">
            <c:ext xmlns:c16="http://schemas.microsoft.com/office/drawing/2014/chart" uri="{C3380CC4-5D6E-409C-BE32-E72D297353CC}">
              <c16:uniqueId val="{00000002-2E8F-43B6-9DF1-84BB9D98FFED}"/>
            </c:ext>
          </c:extLst>
        </c:ser>
        <c:dLbls>
          <c:showLegendKey val="0"/>
          <c:showVal val="0"/>
          <c:showCatName val="0"/>
          <c:showSerName val="0"/>
          <c:showPercent val="0"/>
          <c:showBubbleSize val="0"/>
        </c:dLbls>
        <c:gapWidth val="182"/>
        <c:axId val="415516488"/>
        <c:axId val="415519624"/>
      </c:barChart>
      <c:catAx>
        <c:axId val="415516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5519624"/>
        <c:crosses val="autoZero"/>
        <c:auto val="1"/>
        <c:lblAlgn val="ctr"/>
        <c:lblOffset val="100"/>
        <c:noMultiLvlLbl val="0"/>
      </c:catAx>
      <c:valAx>
        <c:axId val="415519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5516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'Mechanism of injury'!$G$4</c:f>
              <c:strCache>
                <c:ptCount val="1"/>
                <c:pt idx="0">
                  <c:v>Non-op</c:v>
                </c:pt>
              </c:strCache>
            </c:strRef>
          </c:tx>
          <c:spPr>
            <a:solidFill>
              <a:schemeClr val="accent1"/>
            </a:solidFill>
            <a:ln>
              <a:noFill/>
            </a:ln>
            <a:effectLst/>
          </c:spPr>
          <c:invertIfNegative val="0"/>
          <c:cat>
            <c:strRef>
              <c:f>'Mechanism of injury'!$H$3:$J$3</c:f>
              <c:strCache>
                <c:ptCount val="3"/>
                <c:pt idx="0">
                  <c:v>Not sure</c:v>
                </c:pt>
                <c:pt idx="1">
                  <c:v>Contact</c:v>
                </c:pt>
                <c:pt idx="2">
                  <c:v>Non-contact</c:v>
                </c:pt>
              </c:strCache>
            </c:strRef>
          </c:cat>
          <c:val>
            <c:numRef>
              <c:f>'Mechanism of injury'!$H$4:$J$4</c:f>
              <c:numCache>
                <c:formatCode>General</c:formatCode>
                <c:ptCount val="3"/>
                <c:pt idx="0">
                  <c:v>29</c:v>
                </c:pt>
                <c:pt idx="1">
                  <c:v>9</c:v>
                </c:pt>
                <c:pt idx="2">
                  <c:v>131</c:v>
                </c:pt>
              </c:numCache>
            </c:numRef>
          </c:val>
          <c:extLst xmlns:c16r2="http://schemas.microsoft.com/office/drawing/2015/06/chart">
            <c:ext xmlns:c16="http://schemas.microsoft.com/office/drawing/2014/chart" uri="{C3380CC4-5D6E-409C-BE32-E72D297353CC}">
              <c16:uniqueId val="{00000000-7910-43F8-968F-2BB82A9DDD6D}"/>
            </c:ext>
          </c:extLst>
        </c:ser>
        <c:ser>
          <c:idx val="1"/>
          <c:order val="1"/>
          <c:tx>
            <c:strRef>
              <c:f>'Mechanism of injury'!$G$5</c:f>
              <c:strCache>
                <c:ptCount val="1"/>
                <c:pt idx="0">
                  <c:v>Op</c:v>
                </c:pt>
              </c:strCache>
            </c:strRef>
          </c:tx>
          <c:spPr>
            <a:solidFill>
              <a:schemeClr val="accent2"/>
            </a:solidFill>
            <a:ln>
              <a:noFill/>
            </a:ln>
            <a:effectLst/>
          </c:spPr>
          <c:invertIfNegative val="0"/>
          <c:cat>
            <c:strRef>
              <c:f>'Mechanism of injury'!$H$3:$J$3</c:f>
              <c:strCache>
                <c:ptCount val="3"/>
                <c:pt idx="0">
                  <c:v>Not sure</c:v>
                </c:pt>
                <c:pt idx="1">
                  <c:v>Contact</c:v>
                </c:pt>
                <c:pt idx="2">
                  <c:v>Non-contact</c:v>
                </c:pt>
              </c:strCache>
            </c:strRef>
          </c:cat>
          <c:val>
            <c:numRef>
              <c:f>'Mechanism of injury'!$H$5:$J$5</c:f>
              <c:numCache>
                <c:formatCode>General</c:formatCode>
                <c:ptCount val="3"/>
                <c:pt idx="0">
                  <c:v>199</c:v>
                </c:pt>
                <c:pt idx="1">
                  <c:v>101</c:v>
                </c:pt>
                <c:pt idx="2">
                  <c:v>835</c:v>
                </c:pt>
              </c:numCache>
            </c:numRef>
          </c:val>
          <c:extLst xmlns:c16r2="http://schemas.microsoft.com/office/drawing/2015/06/chart">
            <c:ext xmlns:c16="http://schemas.microsoft.com/office/drawing/2014/chart" uri="{C3380CC4-5D6E-409C-BE32-E72D297353CC}">
              <c16:uniqueId val="{00000001-7910-43F8-968F-2BB82A9DDD6D}"/>
            </c:ext>
          </c:extLst>
        </c:ser>
        <c:ser>
          <c:idx val="2"/>
          <c:order val="2"/>
          <c:tx>
            <c:strRef>
              <c:f>'Mechanism of injury'!$G$6</c:f>
              <c:strCache>
                <c:ptCount val="1"/>
                <c:pt idx="0">
                  <c:v>total</c:v>
                </c:pt>
              </c:strCache>
            </c:strRef>
          </c:tx>
          <c:spPr>
            <a:solidFill>
              <a:schemeClr val="accent3"/>
            </a:solidFill>
            <a:ln>
              <a:noFill/>
            </a:ln>
            <a:effectLst/>
          </c:spPr>
          <c:invertIfNegative val="0"/>
          <c:cat>
            <c:strRef>
              <c:f>'Mechanism of injury'!$H$3:$J$3</c:f>
              <c:strCache>
                <c:ptCount val="3"/>
                <c:pt idx="0">
                  <c:v>Not sure</c:v>
                </c:pt>
                <c:pt idx="1">
                  <c:v>Contact</c:v>
                </c:pt>
                <c:pt idx="2">
                  <c:v>Non-contact</c:v>
                </c:pt>
              </c:strCache>
            </c:strRef>
          </c:cat>
          <c:val>
            <c:numRef>
              <c:f>'Mechanism of injury'!$H$6:$J$6</c:f>
              <c:numCache>
                <c:formatCode>General</c:formatCode>
                <c:ptCount val="3"/>
                <c:pt idx="0">
                  <c:v>228</c:v>
                </c:pt>
                <c:pt idx="1">
                  <c:v>110</c:v>
                </c:pt>
                <c:pt idx="2">
                  <c:v>966</c:v>
                </c:pt>
              </c:numCache>
            </c:numRef>
          </c:val>
          <c:extLst xmlns:c16r2="http://schemas.microsoft.com/office/drawing/2015/06/chart">
            <c:ext xmlns:c16="http://schemas.microsoft.com/office/drawing/2014/chart" uri="{C3380CC4-5D6E-409C-BE32-E72D297353CC}">
              <c16:uniqueId val="{00000002-7910-43F8-968F-2BB82A9DDD6D}"/>
            </c:ext>
          </c:extLst>
        </c:ser>
        <c:dLbls>
          <c:showLegendKey val="0"/>
          <c:showVal val="0"/>
          <c:showCatName val="0"/>
          <c:showSerName val="0"/>
          <c:showPercent val="0"/>
          <c:showBubbleSize val="0"/>
        </c:dLbls>
        <c:gapWidth val="182"/>
        <c:axId val="415518448"/>
        <c:axId val="415517664"/>
      </c:barChart>
      <c:catAx>
        <c:axId val="415518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5517664"/>
        <c:crosses val="autoZero"/>
        <c:auto val="1"/>
        <c:lblAlgn val="ctr"/>
        <c:lblOffset val="100"/>
        <c:noMultiLvlLbl val="0"/>
      </c:catAx>
      <c:valAx>
        <c:axId val="415517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55184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5_800FF5F9.xml><?xml version="1.0" encoding="utf-8"?>
<p188:cmLst xmlns:a="http://schemas.openxmlformats.org/drawingml/2006/main" xmlns:r="http://schemas.openxmlformats.org/officeDocument/2006/relationships" xmlns:p188="http://schemas.microsoft.com/office/powerpoint/2018/8/main">
  <p188:cm id="{3FCF263F-CA3D-4BDE-8523-77118EBC8E35}" authorId="{679955E2-C65B-55FC-F4E1-17F7183C2C56}" created="2022-06-10T13:53:57.019">
    <ac:txMkLst xmlns:ac="http://schemas.microsoft.com/office/drawing/2013/main/command">
      <pc:docMk xmlns:pc="http://schemas.microsoft.com/office/powerpoint/2013/main/command"/>
      <pc:sldMk xmlns:pc="http://schemas.microsoft.com/office/powerpoint/2013/main/command" cId="2148529657" sldId="325"/>
      <ac:spMk id="10" creationId="{00000000-0000-0000-0000-000000000000}"/>
      <ac:txMk cp="0" len="82">
        <ac:context len="83" hash="207751804"/>
      </ac:txMk>
    </ac:txMkLst>
    <p188:pos x="2652778" y="269611"/>
    <p188:txBody>
      <a:bodyPr/>
      <a:lstStyle/>
      <a:p>
        <a:r>
          <a:rPr lang="en-US"/>
          <a:t>This is with the "not sure included". If we remove the not sure from the first time and recurrent calculations we get 78% First time non-contact and 82% recurrent non-contact.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88207D-DC6D-498F-99F4-44D6E2881AD9}" type="datetimeFigureOut">
              <a:rPr lang="en-US" smtClean="0"/>
              <a:t>6/17/2022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50E22-EB89-43C6-8FD6-E5EB5B20B505}" type="slidenum">
              <a:rPr lang="en-US" smtClean="0"/>
              <a:t>‹#›</a:t>
            </a:fld>
            <a:endParaRPr lang="en-US"/>
          </a:p>
        </p:txBody>
      </p:sp>
    </p:spTree>
    <p:extLst>
      <p:ext uri="{BB962C8B-B14F-4D97-AF65-F5344CB8AC3E}">
        <p14:creationId xmlns:p14="http://schemas.microsoft.com/office/powerpoint/2010/main" val="856409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ncbi-nlm-nih-gov.proxy1.lib.tju.edu/pubmed/?term=Spindler%20KP%5bAuthor%5d&amp;cauthor=true&amp;cauthor_uid=26821957" TargetMode="External"/><Relationship Id="rId3" Type="http://schemas.openxmlformats.org/officeDocument/2006/relationships/hyperlink" Target="https://www-ncbi-nlm-nih-gov.proxy1.lib.tju.edu/pubmed/?term=Magnussen%20RA%5bAuthor%5d&amp;cauthor=true&amp;cauthor_uid=26821957" TargetMode="External"/><Relationship Id="rId7" Type="http://schemas.openxmlformats.org/officeDocument/2006/relationships/hyperlink" Target="https://www-ncbi-nlm-nih-gov.proxy1.lib.tju.edu/pubmed/?term=Hewett%20TE%5bAuthor%5d&amp;cauthor=true&amp;cauthor_uid=26821957"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ncbi-nlm-nih-gov.proxy1.lib.tju.edu/pubmed/?term=MOON%20Group%5bCorporate%20Author%5d" TargetMode="External"/><Relationship Id="rId5" Type="http://schemas.openxmlformats.org/officeDocument/2006/relationships/hyperlink" Target="https://www-ncbi-nlm-nih-gov.proxy1.lib.tju.edu/pubmed/?term=Huston%20LJ%5bAuthor%5d&amp;cauthor=true&amp;cauthor_uid=26821957" TargetMode="External"/><Relationship Id="rId4" Type="http://schemas.openxmlformats.org/officeDocument/2006/relationships/hyperlink" Target="https://www-ncbi-nlm-nih-gov.proxy1.lib.tju.edu/pubmed/?term=Reinke%20EK%5bAuthor%5d&amp;cauthor=true&amp;cauthor_uid=26821957"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ncbi.nlm.nih.gov/pubmed/?term=Doyle%20JB%5bAuthor%5d&amp;cauthor=true&amp;cauthor_uid=27802963" TargetMode="External"/><Relationship Id="rId3" Type="http://schemas.openxmlformats.org/officeDocument/2006/relationships/hyperlink" Target="https://www.ncbi.nlm.nih.gov/pubmed/?term=Nguyen%20JT%5bAuthor%5d&amp;cauthor=true&amp;cauthor_uid=27802963" TargetMode="External"/><Relationship Id="rId7" Type="http://schemas.openxmlformats.org/officeDocument/2006/relationships/hyperlink" Target="https://www.ncbi.nlm.nih.gov/pubmed/?term=Mehta%20N%5bAuthor%5d&amp;cauthor=true&amp;cauthor_uid=27802963"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ncbi.nlm.nih.gov/pubmed/?term=Spindler%20KP%5bAuthor%5d&amp;cauthor=true&amp;cauthor_uid=27802963" TargetMode="External"/><Relationship Id="rId5" Type="http://schemas.openxmlformats.org/officeDocument/2006/relationships/hyperlink" Target="https://www.ncbi.nlm.nih.gov/pubmed/?term=Reinke%20EK%5bAuthor%5d&amp;cauthor=true&amp;cauthor_uid=27802963" TargetMode="External"/><Relationship Id="rId10" Type="http://schemas.openxmlformats.org/officeDocument/2006/relationships/hyperlink" Target="https://www.ncbi.nlm.nih.gov/pubmed/?term=Marx%20RG%5bAuthor%5d&amp;cauthor=true&amp;cauthor_uid=27802963" TargetMode="External"/><Relationship Id="rId4" Type="http://schemas.openxmlformats.org/officeDocument/2006/relationships/hyperlink" Target="https://www.ncbi.nlm.nih.gov/pubmed/?term=Wasserstein%20D%5bAuthor%5d&amp;cauthor=true&amp;cauthor_uid=27802963" TargetMode="External"/><Relationship Id="rId9" Type="http://schemas.openxmlformats.org/officeDocument/2006/relationships/hyperlink" Target="https://www.ncbi.nlm.nih.gov/pubmed/?term=MOON%20Group%5bCorporate%20Author%5d"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all of the sites and surgeons of the JUPITER Group </a:t>
            </a:r>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2</a:t>
            </a:fld>
            <a:endParaRPr lang="en-US"/>
          </a:p>
        </p:txBody>
      </p:sp>
    </p:spTree>
    <p:extLst>
      <p:ext uri="{BB962C8B-B14F-4D97-AF65-F5344CB8AC3E}">
        <p14:creationId xmlns:p14="http://schemas.microsoft.com/office/powerpoint/2010/main" val="1113372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73% knees were enrolled in the operative group and 27% in the conservative group</a:t>
            </a:r>
            <a:r>
              <a:rPr lang="en-US" dirty="0">
                <a:effectLst/>
              </a:rPr>
              <a:t> </a:t>
            </a:r>
          </a:p>
          <a:p>
            <a:endParaRPr lang="en-US" dirty="0">
              <a:effectLst/>
            </a:endParaRPr>
          </a:p>
          <a:p>
            <a:r>
              <a:rPr lang="en-US" sz="1200" kern="1200" dirty="0">
                <a:solidFill>
                  <a:schemeClr val="tx1"/>
                </a:solidFill>
                <a:effectLst/>
                <a:latin typeface="+mn-lt"/>
                <a:ea typeface="+mn-ea"/>
                <a:cs typeface="+mn-cs"/>
              </a:rPr>
              <a:t>Operative treatment was indicated in 33.1% of first-time </a:t>
            </a:r>
            <a:r>
              <a:rPr lang="en-US" sz="1200" kern="1200" dirty="0" err="1">
                <a:solidFill>
                  <a:schemeClr val="tx1"/>
                </a:solidFill>
                <a:effectLst/>
                <a:latin typeface="+mn-lt"/>
                <a:ea typeface="+mn-ea"/>
                <a:cs typeface="+mn-cs"/>
              </a:rPr>
              <a:t>dislocators</a:t>
            </a:r>
            <a:r>
              <a:rPr lang="en-US" sz="1200" kern="1200" dirty="0">
                <a:solidFill>
                  <a:schemeClr val="tx1"/>
                </a:solidFill>
                <a:effectLst/>
                <a:latin typeface="+mn-lt"/>
                <a:ea typeface="+mn-ea"/>
                <a:cs typeface="+mn-cs"/>
              </a:rPr>
              <a:t>; 38.6% were due to presence of an osteochondral fracture. </a:t>
            </a:r>
            <a:endParaRPr lang="en-US" dirty="0">
              <a:effectLst/>
            </a:endParaRP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1303 indicated they had multiple dislocations out of the 2073. - 62.85%</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Operative only, 1511 total patients.</a:t>
            </a:r>
          </a:p>
          <a:p>
            <a:r>
              <a:rPr lang="en-US" sz="1200" b="0" i="0" kern="1200" dirty="0">
                <a:solidFill>
                  <a:schemeClr val="tx1"/>
                </a:solidFill>
                <a:effectLst/>
                <a:latin typeface="+mn-lt"/>
                <a:ea typeface="+mn-ea"/>
                <a:cs typeface="+mn-cs"/>
              </a:rPr>
              <a:t>1135 recurrent dislocations treated with surgery – 75%</a:t>
            </a:r>
          </a:p>
          <a:p>
            <a:r>
              <a:rPr lang="en-US" sz="1200" b="0" i="0" kern="1200" dirty="0">
                <a:solidFill>
                  <a:schemeClr val="tx1"/>
                </a:solidFill>
                <a:effectLst/>
                <a:latin typeface="+mn-lt"/>
                <a:ea typeface="+mn-ea"/>
                <a:cs typeface="+mn-cs"/>
              </a:rPr>
              <a:t>348 first time dislocation treated with surgery – 30%</a:t>
            </a:r>
          </a:p>
          <a:p>
            <a:r>
              <a:rPr lang="en-US" sz="1200" b="0" i="0" kern="1200" dirty="0">
                <a:solidFill>
                  <a:schemeClr val="tx1"/>
                </a:solidFill>
                <a:effectLst/>
                <a:latin typeface="+mn-lt"/>
                <a:ea typeface="+mn-ea"/>
                <a:cs typeface="+mn-cs"/>
              </a:rPr>
              <a:t>28 unknown – 2%</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Non-Op group, 562 total patients.</a:t>
            </a:r>
          </a:p>
          <a:p>
            <a:r>
              <a:rPr lang="en-US" sz="1200" b="0" i="0" kern="1200" dirty="0">
                <a:solidFill>
                  <a:schemeClr val="tx1"/>
                </a:solidFill>
                <a:effectLst/>
                <a:latin typeface="+mn-lt"/>
                <a:ea typeface="+mn-ea"/>
                <a:cs typeface="+mn-cs"/>
              </a:rPr>
              <a:t>169 recurrent – 30%</a:t>
            </a:r>
          </a:p>
          <a:p>
            <a:r>
              <a:rPr lang="en-US" sz="1200" b="0" i="0" kern="1200" dirty="0">
                <a:solidFill>
                  <a:schemeClr val="tx1"/>
                </a:solidFill>
                <a:effectLst/>
                <a:latin typeface="+mn-lt"/>
                <a:ea typeface="+mn-ea"/>
                <a:cs typeface="+mn-cs"/>
              </a:rPr>
              <a:t>389 first time  - 69%</a:t>
            </a:r>
          </a:p>
          <a:p>
            <a:r>
              <a:rPr lang="en-US" sz="1200" b="0" i="0" kern="1200" dirty="0">
                <a:solidFill>
                  <a:schemeClr val="tx1"/>
                </a:solidFill>
                <a:effectLst/>
                <a:latin typeface="+mn-lt"/>
                <a:ea typeface="+mn-ea"/>
                <a:cs typeface="+mn-cs"/>
              </a:rPr>
              <a:t>4 unknown -0.7%</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For the second text box.</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Total First time dislocations 737</a:t>
            </a:r>
          </a:p>
          <a:p>
            <a:r>
              <a:rPr lang="en-US" sz="1200" b="0" i="0" kern="1200" dirty="0">
                <a:solidFill>
                  <a:schemeClr val="tx1"/>
                </a:solidFill>
                <a:effectLst/>
                <a:latin typeface="+mn-lt"/>
                <a:ea typeface="+mn-ea"/>
                <a:cs typeface="+mn-cs"/>
              </a:rPr>
              <a:t>Non-op treatment first time 389/737 – 53%</a:t>
            </a:r>
          </a:p>
          <a:p>
            <a:r>
              <a:rPr lang="en-US" sz="1200" b="0" i="0" kern="1200" dirty="0">
                <a:solidFill>
                  <a:schemeClr val="tx1"/>
                </a:solidFill>
                <a:effectLst/>
                <a:latin typeface="+mn-lt"/>
                <a:ea typeface="+mn-ea"/>
                <a:cs typeface="+mn-cs"/>
              </a:rPr>
              <a:t>Op treatment first time 348/737 – 47%</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Total recurrent dislocations 1303</a:t>
            </a:r>
          </a:p>
          <a:p>
            <a:r>
              <a:rPr lang="en-US" sz="1200" b="0" i="0" kern="1200" dirty="0">
                <a:solidFill>
                  <a:schemeClr val="tx1"/>
                </a:solidFill>
                <a:effectLst/>
                <a:latin typeface="+mn-lt"/>
                <a:ea typeface="+mn-ea"/>
                <a:cs typeface="+mn-cs"/>
              </a:rPr>
              <a:t>Non-op treatment 169/1303 – 13%</a:t>
            </a:r>
          </a:p>
          <a:p>
            <a:r>
              <a:rPr lang="en-US" sz="1200" b="0" i="0" kern="1200" dirty="0">
                <a:solidFill>
                  <a:schemeClr val="tx1"/>
                </a:solidFill>
                <a:effectLst/>
                <a:latin typeface="+mn-lt"/>
                <a:ea typeface="+mn-ea"/>
                <a:cs typeface="+mn-cs"/>
              </a:rPr>
              <a:t>Operative treatment 1135/1303 87%</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C50E22-EB89-43C6-8FD6-E5EB5B20B505}" type="slidenum">
              <a:rPr lang="en-US" smtClean="0"/>
              <a:t>12</a:t>
            </a:fld>
            <a:endParaRPr lang="en-US"/>
          </a:p>
        </p:txBody>
      </p:sp>
    </p:spTree>
    <p:extLst>
      <p:ext uri="{BB962C8B-B14F-4D97-AF65-F5344CB8AC3E}">
        <p14:creationId xmlns:p14="http://schemas.microsoft.com/office/powerpoint/2010/main" val="2677542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mean number of recurrent dislocations was 7.7 (Mean operative group 8.0 vs. non-operative group 5.5). </a:t>
            </a:r>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13</a:t>
            </a:fld>
            <a:endParaRPr lang="en-US"/>
          </a:p>
        </p:txBody>
      </p:sp>
    </p:spTree>
    <p:extLst>
      <p:ext uri="{BB962C8B-B14F-4D97-AF65-F5344CB8AC3E}">
        <p14:creationId xmlns:p14="http://schemas.microsoft.com/office/powerpoint/2010/main" val="2677542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16.7% of the operative group versus 21.2% of the non-operative group reported a contact injury at the time of first dislocation.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34% required a manual reduction</a:t>
            </a:r>
            <a:r>
              <a:rPr lang="en-US" sz="1200" kern="1200" baseline="0" dirty="0">
                <a:solidFill>
                  <a:schemeClr val="tx1"/>
                </a:solidFill>
                <a:effectLst/>
                <a:latin typeface="+mn-lt"/>
                <a:ea typeface="+mn-ea"/>
                <a:cs typeface="+mn-cs"/>
              </a:rPr>
              <a:t> (either by patient, someone on field or in ER- 17% of that required an ER Reduction)</a:t>
            </a:r>
            <a:endParaRPr lang="en-US" sz="1200" kern="1200" dirty="0">
              <a:solidFill>
                <a:schemeClr val="tx1"/>
              </a:solidFill>
              <a:effectLst/>
              <a:latin typeface="+mn-lt"/>
              <a:ea typeface="+mn-ea"/>
              <a:cs typeface="+mn-cs"/>
            </a:endParaRPr>
          </a:p>
          <a:p>
            <a:endParaRPr lang="en-US" dirty="0">
              <a:effectLst/>
            </a:endParaRPr>
          </a:p>
          <a:p>
            <a:endParaRPr lang="en-US" dirty="0">
              <a:effectLst/>
            </a:endParaRPr>
          </a:p>
        </p:txBody>
      </p:sp>
      <p:sp>
        <p:nvSpPr>
          <p:cNvPr id="4" name="Slide Number Placeholder 3"/>
          <p:cNvSpPr>
            <a:spLocks noGrp="1"/>
          </p:cNvSpPr>
          <p:nvPr>
            <p:ph type="sldNum" sz="quarter" idx="10"/>
          </p:nvPr>
        </p:nvSpPr>
        <p:spPr/>
        <p:txBody>
          <a:bodyPr/>
          <a:lstStyle/>
          <a:p>
            <a:fld id="{B5C50E22-EB89-43C6-8FD6-E5EB5B20B505}" type="slidenum">
              <a:rPr lang="en-US" smtClean="0"/>
              <a:t>14</a:t>
            </a:fld>
            <a:endParaRPr lang="en-US"/>
          </a:p>
        </p:txBody>
      </p:sp>
    </p:spTree>
    <p:extLst>
      <p:ext uri="{BB962C8B-B14F-4D97-AF65-F5344CB8AC3E}">
        <p14:creationId xmlns:p14="http://schemas.microsoft.com/office/powerpoint/2010/main" val="98939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15</a:t>
            </a:fld>
            <a:endParaRPr lang="en-US"/>
          </a:p>
        </p:txBody>
      </p:sp>
    </p:spTree>
    <p:extLst>
      <p:ext uri="{BB962C8B-B14F-4D97-AF65-F5344CB8AC3E}">
        <p14:creationId xmlns:p14="http://schemas.microsoft.com/office/powerpoint/2010/main" val="98939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When looking at physical exam characteristics,</a:t>
            </a:r>
            <a:r>
              <a:rPr lang="en-US" sz="1200" b="1" kern="1200" baseline="0" dirty="0">
                <a:solidFill>
                  <a:schemeClr val="tx1"/>
                </a:solidFill>
                <a:effectLst/>
                <a:latin typeface="+mn-lt"/>
                <a:ea typeface="+mn-ea"/>
                <a:cs typeface="+mn-cs"/>
              </a:rPr>
              <a:t> we found that recurrent and operative group patients </a:t>
            </a:r>
            <a:r>
              <a:rPr lang="en-US" sz="1200" b="1" kern="1200" dirty="0">
                <a:solidFill>
                  <a:schemeClr val="tx1"/>
                </a:solidFill>
                <a:effectLst/>
                <a:latin typeface="+mn-lt"/>
                <a:ea typeface="+mn-ea"/>
                <a:cs typeface="+mn-cs"/>
              </a:rPr>
              <a:t>have a higher % of positive tests on the affected knee, but also the contralateral side was also significantly higher in positive tests than first-time patients (except for the crepitus test, p=0.648</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2000" dirty="0">
                <a:solidFill>
                  <a:schemeClr val="tx1">
                    <a:lumMod val="75000"/>
                    <a:lumOff val="25000"/>
                  </a:schemeClr>
                </a:solidFill>
              </a:rPr>
              <a:t>52% noted to have a positive J sign in the involved knee </a:t>
            </a:r>
          </a:p>
          <a:p>
            <a:pPr lvl="1"/>
            <a:r>
              <a:rPr lang="en-US" sz="2000" dirty="0">
                <a:solidFill>
                  <a:schemeClr val="tx1">
                    <a:lumMod val="75000"/>
                    <a:lumOff val="25000"/>
                  </a:schemeClr>
                </a:solidFill>
              </a:rPr>
              <a:t>78% mild</a:t>
            </a:r>
          </a:p>
          <a:p>
            <a:pPr lvl="1"/>
            <a:r>
              <a:rPr lang="en-US" sz="2000" dirty="0">
                <a:solidFill>
                  <a:schemeClr val="tx1">
                    <a:lumMod val="75000"/>
                    <a:lumOff val="25000"/>
                  </a:schemeClr>
                </a:solidFill>
              </a:rPr>
              <a:t>22% severe</a:t>
            </a:r>
          </a:p>
          <a:p>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16</a:t>
            </a:fld>
            <a:endParaRPr lang="en-US"/>
          </a:p>
        </p:txBody>
      </p:sp>
    </p:spTree>
    <p:extLst>
      <p:ext uri="{BB962C8B-B14F-4D97-AF65-F5344CB8AC3E}">
        <p14:creationId xmlns:p14="http://schemas.microsoft.com/office/powerpoint/2010/main" val="153787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 the contralateral side, recurrent patients were twice as likely to have had mild or severe J-sign compared to first-time patients (OR: 2.25, 95% CI: 1.59 to 3.19, p&lt;0.001).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Redler</a:t>
            </a:r>
            <a:r>
              <a:rPr lang="en-US" sz="1200" kern="1200" dirty="0">
                <a:solidFill>
                  <a:schemeClr val="tx1"/>
                </a:solidFill>
                <a:effectLst/>
                <a:latin typeface="+mn-lt"/>
                <a:ea typeface="+mn-ea"/>
                <a:cs typeface="+mn-cs"/>
              </a:rPr>
              <a:t> paper</a:t>
            </a:r>
            <a:r>
              <a:rPr lang="en-US" dirty="0">
                <a:effectLst/>
              </a:rPr>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Factors Associated With High-Grade </a:t>
            </a:r>
            <a:r>
              <a:rPr lang="en-US" sz="1200" kern="1200" dirty="0" err="1">
                <a:solidFill>
                  <a:schemeClr val="tx1"/>
                </a:solidFill>
                <a:latin typeface="+mn-lt"/>
                <a:ea typeface="+mn-ea"/>
                <a:cs typeface="+mn-cs"/>
              </a:rPr>
              <a:t>Lachman</a:t>
            </a:r>
            <a:r>
              <a:rPr lang="en-US" sz="1200" kern="1200" dirty="0">
                <a:solidFill>
                  <a:schemeClr val="tx1"/>
                </a:solidFill>
                <a:latin typeface="+mn-lt"/>
                <a:ea typeface="+mn-ea"/>
                <a:cs typeface="+mn-cs"/>
              </a:rPr>
              <a:t>, Pivot Shift, and Anterior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Drawer at the Time of Anterior Cruciate Ligament Reconstruction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Chronic ACL tears, generalized ligamentous laxity, and meniscus tears are associated with increased odds of</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high-grade laxity with all 3 tests. Female patients and age younger than 20 years are associated with</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increased odds of a high-grade pivot-shift test.</a:t>
            </a:r>
          </a:p>
          <a:p>
            <a:endParaRPr lang="en-US" sz="1200" kern="1200" dirty="0">
              <a:solidFill>
                <a:schemeClr val="tx1"/>
              </a:solidFill>
              <a:effectLst/>
              <a:latin typeface="+mn-lt"/>
              <a:ea typeface="+mn-ea"/>
              <a:cs typeface="+mn-cs"/>
            </a:endParaRPr>
          </a:p>
          <a:p>
            <a:r>
              <a:rPr lang="en-US" sz="1200" u="sng" kern="1200" dirty="0">
                <a:solidFill>
                  <a:schemeClr val="tx1"/>
                </a:solidFill>
                <a:latin typeface="+mn-lt"/>
                <a:ea typeface="+mn-ea"/>
                <a:cs typeface="+mn-cs"/>
              </a:rPr>
              <a:t>Arthroscopy. 2016 Jun;32(6):1080-5. </a:t>
            </a:r>
            <a:r>
              <a:rPr lang="en-US" sz="1200" u="sng" kern="1200" dirty="0" err="1">
                <a:solidFill>
                  <a:schemeClr val="tx1"/>
                </a:solidFill>
                <a:latin typeface="+mn-lt"/>
                <a:ea typeface="+mn-ea"/>
                <a:cs typeface="+mn-cs"/>
              </a:rPr>
              <a:t>doi</a:t>
            </a:r>
            <a:r>
              <a:rPr lang="en-US" sz="1200" u="sng" kern="1200" dirty="0">
                <a:solidFill>
                  <a:schemeClr val="tx1"/>
                </a:solidFill>
                <a:latin typeface="+mn-lt"/>
                <a:ea typeface="+mn-ea"/>
                <a:cs typeface="+mn-cs"/>
              </a:rPr>
              <a:t>: 10.1016/j.arthro.2015.11.018. </a:t>
            </a:r>
            <a:r>
              <a:rPr lang="en-US" sz="1200" u="sng" kern="1200" dirty="0" err="1">
                <a:solidFill>
                  <a:schemeClr val="tx1"/>
                </a:solidFill>
                <a:latin typeface="+mn-lt"/>
                <a:ea typeface="+mn-ea"/>
                <a:cs typeface="+mn-cs"/>
              </a:rPr>
              <a:t>Epub</a:t>
            </a:r>
            <a:r>
              <a:rPr lang="en-US" sz="1200" u="sng" kern="1200" dirty="0">
                <a:solidFill>
                  <a:schemeClr val="tx1"/>
                </a:solidFill>
                <a:latin typeface="+mn-lt"/>
                <a:ea typeface="+mn-ea"/>
                <a:cs typeface="+mn-cs"/>
              </a:rPr>
              <a:t> 2016 Jan 25.</a:t>
            </a:r>
          </a:p>
          <a:p>
            <a:r>
              <a:rPr lang="en-US" sz="1200" b="1" u="sng" kern="1200" dirty="0">
                <a:solidFill>
                  <a:schemeClr val="tx1"/>
                </a:solidFill>
                <a:latin typeface="+mn-lt"/>
                <a:ea typeface="+mn-ea"/>
                <a:cs typeface="+mn-cs"/>
              </a:rPr>
              <a:t>Factors Associated With High-Grade </a:t>
            </a:r>
            <a:r>
              <a:rPr lang="en-US" sz="1200" b="1" u="sng" kern="1200" dirty="0" err="1">
                <a:solidFill>
                  <a:schemeClr val="tx1"/>
                </a:solidFill>
                <a:latin typeface="+mn-lt"/>
                <a:ea typeface="+mn-ea"/>
                <a:cs typeface="+mn-cs"/>
              </a:rPr>
              <a:t>Lachman</a:t>
            </a:r>
            <a:r>
              <a:rPr lang="en-US" sz="1200" b="1" u="sng" kern="1200" dirty="0">
                <a:solidFill>
                  <a:schemeClr val="tx1"/>
                </a:solidFill>
                <a:latin typeface="+mn-lt"/>
                <a:ea typeface="+mn-ea"/>
                <a:cs typeface="+mn-cs"/>
              </a:rPr>
              <a:t>, Pivot Shift, and Anterior Drawer at the Time of Anterior Cruciate Ligament Reconstruction.</a:t>
            </a:r>
          </a:p>
          <a:p>
            <a:r>
              <a:rPr lang="en-US" sz="1200" b="0" u="sng" kern="1200" dirty="0">
                <a:solidFill>
                  <a:schemeClr val="tx1"/>
                </a:solidFill>
                <a:latin typeface="+mn-lt"/>
                <a:ea typeface="+mn-ea"/>
                <a:cs typeface="+mn-cs"/>
                <a:hlinkClick r:id="rId3"/>
              </a:rPr>
              <a:t>Magnussen RA1, </a:t>
            </a:r>
            <a:r>
              <a:rPr lang="en-US" sz="1200" b="0" u="sng" kern="1200" dirty="0">
                <a:solidFill>
                  <a:schemeClr val="tx1"/>
                </a:solidFill>
                <a:latin typeface="+mn-lt"/>
                <a:ea typeface="+mn-ea"/>
                <a:cs typeface="+mn-cs"/>
                <a:hlinkClick r:id="rId4"/>
              </a:rPr>
              <a:t>Reinke EK2, </a:t>
            </a:r>
            <a:r>
              <a:rPr lang="en-US" sz="1200" b="0" u="sng" kern="1200" dirty="0">
                <a:solidFill>
                  <a:schemeClr val="tx1"/>
                </a:solidFill>
                <a:latin typeface="+mn-lt"/>
                <a:ea typeface="+mn-ea"/>
                <a:cs typeface="+mn-cs"/>
                <a:hlinkClick r:id="rId5"/>
              </a:rPr>
              <a:t>Huston LJ2; </a:t>
            </a:r>
            <a:r>
              <a:rPr lang="en-US" sz="1200" b="0" u="sng" kern="1200" dirty="0">
                <a:solidFill>
                  <a:schemeClr val="tx1"/>
                </a:solidFill>
                <a:latin typeface="+mn-lt"/>
                <a:ea typeface="+mn-ea"/>
                <a:cs typeface="+mn-cs"/>
                <a:hlinkClick r:id="rId6"/>
              </a:rPr>
              <a:t>MOON Group, </a:t>
            </a:r>
            <a:r>
              <a:rPr lang="en-US" sz="1200" b="0" u="sng" kern="1200" dirty="0">
                <a:solidFill>
                  <a:schemeClr val="tx1"/>
                </a:solidFill>
                <a:latin typeface="+mn-lt"/>
                <a:ea typeface="+mn-ea"/>
                <a:cs typeface="+mn-cs"/>
                <a:hlinkClick r:id="rId7"/>
              </a:rPr>
              <a:t>Hewett TE3, </a:t>
            </a:r>
            <a:r>
              <a:rPr lang="en-US" sz="1200" b="0" u="sng" kern="1200" dirty="0">
                <a:solidFill>
                  <a:schemeClr val="tx1"/>
                </a:solidFill>
                <a:latin typeface="+mn-lt"/>
                <a:ea typeface="+mn-ea"/>
                <a:cs typeface="+mn-cs"/>
                <a:hlinkClick r:id="rId8"/>
              </a:rPr>
              <a:t>Spindler KP4.</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C50E22-EB89-43C6-8FD6-E5EB5B20B505}" type="slidenum">
              <a:rPr lang="en-US" smtClean="0"/>
              <a:t>17</a:t>
            </a:fld>
            <a:endParaRPr lang="en-US"/>
          </a:p>
        </p:txBody>
      </p:sp>
    </p:spTree>
    <p:extLst>
      <p:ext uri="{BB962C8B-B14F-4D97-AF65-F5344CB8AC3E}">
        <p14:creationId xmlns:p14="http://schemas.microsoft.com/office/powerpoint/2010/main" val="1200900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Baseline PROs varied with the recurrent group having lower Pedi-FABS (p&lt;0.001) scores and higher </a:t>
            </a:r>
            <a:r>
              <a:rPr lang="en-US" sz="1200" kern="1200" dirty="0" err="1">
                <a:solidFill>
                  <a:schemeClr val="tx1"/>
                </a:solidFill>
                <a:effectLst/>
                <a:latin typeface="+mn-lt"/>
                <a:ea typeface="+mn-ea"/>
                <a:cs typeface="+mn-cs"/>
              </a:rPr>
              <a:t>Kujala</a:t>
            </a:r>
            <a:r>
              <a:rPr lang="en-US" sz="1200" kern="1200" dirty="0">
                <a:solidFill>
                  <a:schemeClr val="tx1"/>
                </a:solidFill>
                <a:effectLst/>
                <a:latin typeface="+mn-lt"/>
                <a:ea typeface="+mn-ea"/>
                <a:cs typeface="+mn-cs"/>
              </a:rPr>
              <a:t> (0.034), KOOS ADL (&lt;0.001), KOOS Sports (&lt;0.001), KOOS Pain (0.006), KOOS Symptoms (0.015) and Pedi-IKDC (0.002) scores than the first-time </a:t>
            </a:r>
            <a:r>
              <a:rPr lang="en-US" sz="1200" kern="1200" dirty="0" err="1">
                <a:solidFill>
                  <a:schemeClr val="tx1"/>
                </a:solidFill>
                <a:effectLst/>
                <a:latin typeface="+mn-lt"/>
                <a:ea typeface="+mn-ea"/>
                <a:cs typeface="+mn-cs"/>
              </a:rPr>
              <a:t>dislocator</a:t>
            </a:r>
            <a:r>
              <a:rPr lang="en-US" sz="1200" kern="1200" dirty="0">
                <a:solidFill>
                  <a:schemeClr val="tx1"/>
                </a:solidFill>
                <a:effectLst/>
                <a:latin typeface="+mn-lt"/>
                <a:ea typeface="+mn-ea"/>
                <a:cs typeface="+mn-cs"/>
              </a:rPr>
              <a:t> group.</a:t>
            </a:r>
            <a:r>
              <a:rPr lang="en-US" dirty="0">
                <a:effectLst/>
              </a:rPr>
              <a:t> </a:t>
            </a:r>
            <a:r>
              <a:rPr lang="en-US" sz="1200" kern="1200" dirty="0">
                <a:solidFill>
                  <a:schemeClr val="tx1"/>
                </a:solidFill>
                <a:effectLst/>
                <a:latin typeface="+mn-lt"/>
                <a:ea typeface="+mn-ea"/>
                <a:cs typeface="+mn-cs"/>
              </a:rPr>
              <a:t>Recurrent </a:t>
            </a:r>
            <a:r>
              <a:rPr lang="en-US" sz="1200" kern="1200" dirty="0" err="1">
                <a:solidFill>
                  <a:schemeClr val="tx1"/>
                </a:solidFill>
                <a:effectLst/>
                <a:latin typeface="+mn-lt"/>
                <a:ea typeface="+mn-ea"/>
                <a:cs typeface="+mn-cs"/>
              </a:rPr>
              <a:t>dislocators</a:t>
            </a:r>
            <a:r>
              <a:rPr lang="en-US" sz="1200" kern="1200" dirty="0">
                <a:solidFill>
                  <a:schemeClr val="tx1"/>
                </a:solidFill>
                <a:effectLst/>
                <a:latin typeface="+mn-lt"/>
                <a:ea typeface="+mn-ea"/>
                <a:cs typeface="+mn-cs"/>
              </a:rPr>
              <a:t> were more likely to have positive physical exam</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findings on both knees and lower activity scores. However, the knee specific outcome scores were higher in patients with recurrent dislocations which may reflect adaptive mechanisms to improve function.</a:t>
            </a:r>
            <a:r>
              <a:rPr lang="en-US" dirty="0">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Generally showing higher scores in PROs representing ADLs and lower in sporting activities. </a:t>
            </a:r>
            <a:r>
              <a:rPr lang="en-US" sz="1200" b="0" kern="1200" baseline="0" dirty="0" err="1">
                <a:solidFill>
                  <a:schemeClr val="tx1"/>
                </a:solidFill>
                <a:effectLst/>
                <a:latin typeface="+mn-lt"/>
                <a:ea typeface="+mn-ea"/>
                <a:cs typeface="+mn-cs"/>
              </a:rPr>
              <a:t>THis</a:t>
            </a:r>
            <a:r>
              <a:rPr lang="en-US" sz="1200" b="0" kern="1200" baseline="0" dirty="0">
                <a:solidFill>
                  <a:schemeClr val="tx1"/>
                </a:solidFill>
                <a:effectLst/>
                <a:latin typeface="+mn-lt"/>
                <a:ea typeface="+mn-ea"/>
                <a:cs typeface="+mn-cs"/>
              </a:rPr>
              <a:t> could be related to compensatory adaptation methods developed for daily activities for the recurrent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This finding is similar to a 2017 MOON database publication showing higher ADL PROs in patients with chronic ACL tears and lower in sporting activity scores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Conclusion: </a:t>
            </a:r>
            <a:r>
              <a:rPr lang="en-US" sz="1200" kern="1200" dirty="0">
                <a:solidFill>
                  <a:schemeClr val="tx1"/>
                </a:solidFill>
                <a:latin typeface="+mn-lt"/>
                <a:ea typeface="+mn-ea"/>
                <a:cs typeface="+mn-cs"/>
              </a:rPr>
              <a:t>After controlling for age, sex, competition level, smoking, and BMI, patients in the chronic ACLR group participated in less pivoting and cutting sports but reported better pain/function. Whether decreased activity is deliberate after an ACL injury or patients who undergo chronic ACLR are simply less active and may be treated successfully without surgery warrants further investigation. Nonrandomized studies that utilize PROMs should consider time from injury in study design and data interpretation.</a:t>
            </a: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However, at baseline, Pedi-FABS scores were lower in the recurrent group versus first-time (p=0.001). </a:t>
            </a:r>
            <a:r>
              <a:rPr lang="en-US" sz="1200" kern="1200" dirty="0">
                <a:solidFill>
                  <a:schemeClr val="tx1"/>
                </a:solidFill>
                <a:effectLst/>
                <a:latin typeface="+mn-lt"/>
                <a:ea typeface="+mn-ea"/>
                <a:cs typeface="+mn-cs"/>
              </a:rPr>
              <a:t>KOOS-</a:t>
            </a:r>
            <a:r>
              <a:rPr lang="en-US" sz="1200" kern="1200" dirty="0" err="1">
                <a:solidFill>
                  <a:schemeClr val="tx1"/>
                </a:solidFill>
                <a:effectLst/>
                <a:latin typeface="+mn-lt"/>
                <a:ea typeface="+mn-ea"/>
                <a:cs typeface="+mn-cs"/>
              </a:rPr>
              <a:t>QoL</a:t>
            </a:r>
            <a:r>
              <a:rPr lang="en-US" sz="1200" kern="1200" dirty="0">
                <a:solidFill>
                  <a:schemeClr val="tx1"/>
                </a:solidFill>
                <a:effectLst/>
                <a:latin typeface="+mn-lt"/>
                <a:ea typeface="+mn-ea"/>
                <a:cs typeface="+mn-cs"/>
              </a:rPr>
              <a:t> scores were lower in the recurrent group (0.008).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 </a:t>
            </a:r>
            <a:r>
              <a:rPr lang="en-US" sz="1200" kern="1200" dirty="0" err="1">
                <a:solidFill>
                  <a:schemeClr val="tx1"/>
                </a:solidFill>
                <a:effectLst/>
                <a:latin typeface="+mn-lt"/>
                <a:ea typeface="+mn-ea"/>
                <a:cs typeface="+mn-cs"/>
              </a:rPr>
              <a:t>Kujala</a:t>
            </a:r>
            <a:r>
              <a:rPr lang="en-US" sz="1200" kern="1200" dirty="0">
                <a:solidFill>
                  <a:schemeClr val="tx1"/>
                </a:solidFill>
                <a:effectLst/>
                <a:latin typeface="+mn-lt"/>
                <a:ea typeface="+mn-ea"/>
                <a:cs typeface="+mn-cs"/>
              </a:rPr>
              <a:t> (0.009), higher scores were also seen in the KOOS ADL (0.008), KOOS Sports (&lt;0.001), and Pedi-IKDC (0.014) scores at baseline for recurrent patients.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sk-SK" sz="1200" u="sng" kern="1200" dirty="0">
                <a:solidFill>
                  <a:schemeClr val="tx1"/>
                </a:solidFill>
                <a:latin typeface="+mn-lt"/>
                <a:ea typeface="+mn-ea"/>
                <a:cs typeface="+mn-cs"/>
              </a:rPr>
              <a:t>Am J Sports Med. 2017 Mar;45(3):541-549. Epub 2016 Nov 1.</a:t>
            </a:r>
          </a:p>
          <a:p>
            <a:r>
              <a:rPr lang="sk-SK" sz="1200" b="1" u="sng" kern="1200" dirty="0">
                <a:solidFill>
                  <a:schemeClr val="tx1"/>
                </a:solidFill>
                <a:latin typeface="+mn-lt"/>
                <a:ea typeface="+mn-ea"/>
                <a:cs typeface="+mn-cs"/>
              </a:rPr>
              <a:t>Does the Chronicity of Anterior Cruciate Ligament Ruptures Influence Patient-Reported Outcomes Before Surgery?</a:t>
            </a:r>
          </a:p>
          <a:p>
            <a:r>
              <a:rPr lang="sk-SK" sz="1200" b="0" u="sng" kern="1200" dirty="0">
                <a:solidFill>
                  <a:schemeClr val="tx1"/>
                </a:solidFill>
                <a:latin typeface="+mn-lt"/>
                <a:ea typeface="+mn-ea"/>
                <a:cs typeface="+mn-cs"/>
                <a:hlinkClick r:id="rId3"/>
              </a:rPr>
              <a:t>Nguyen JT1, </a:t>
            </a:r>
            <a:r>
              <a:rPr lang="sk-SK" sz="1200" b="0" u="sng" kern="1200" dirty="0">
                <a:solidFill>
                  <a:schemeClr val="tx1"/>
                </a:solidFill>
                <a:latin typeface="+mn-lt"/>
                <a:ea typeface="+mn-ea"/>
                <a:cs typeface="+mn-cs"/>
                <a:hlinkClick r:id="rId4"/>
              </a:rPr>
              <a:t>Wasserstein D2, </a:t>
            </a:r>
            <a:r>
              <a:rPr lang="sk-SK" sz="1200" b="0" u="sng" kern="1200" dirty="0">
                <a:solidFill>
                  <a:schemeClr val="tx1"/>
                </a:solidFill>
                <a:latin typeface="+mn-lt"/>
                <a:ea typeface="+mn-ea"/>
                <a:cs typeface="+mn-cs"/>
                <a:hlinkClick r:id="rId5"/>
              </a:rPr>
              <a:t>Reinke EK3, </a:t>
            </a:r>
            <a:r>
              <a:rPr lang="sk-SK" sz="1200" b="0" u="sng" kern="1200" dirty="0">
                <a:solidFill>
                  <a:schemeClr val="tx1"/>
                </a:solidFill>
                <a:latin typeface="+mn-lt"/>
                <a:ea typeface="+mn-ea"/>
                <a:cs typeface="+mn-cs"/>
                <a:hlinkClick r:id="rId6"/>
              </a:rPr>
              <a:t>Spindler KP4, </a:t>
            </a:r>
            <a:r>
              <a:rPr lang="sk-SK" sz="1200" b="0" u="sng" kern="1200" dirty="0">
                <a:solidFill>
                  <a:schemeClr val="tx1"/>
                </a:solidFill>
                <a:latin typeface="+mn-lt"/>
                <a:ea typeface="+mn-ea"/>
                <a:cs typeface="+mn-cs"/>
                <a:hlinkClick r:id="rId7"/>
              </a:rPr>
              <a:t>Mehta N5, </a:t>
            </a:r>
            <a:r>
              <a:rPr lang="sk-SK" sz="1200" b="0" u="sng" kern="1200" dirty="0">
                <a:solidFill>
                  <a:schemeClr val="tx1"/>
                </a:solidFill>
                <a:latin typeface="+mn-lt"/>
                <a:ea typeface="+mn-ea"/>
                <a:cs typeface="+mn-cs"/>
                <a:hlinkClick r:id="rId8"/>
              </a:rPr>
              <a:t>Doyle JB5; </a:t>
            </a:r>
            <a:r>
              <a:rPr lang="sk-SK" sz="1200" b="0" u="sng" kern="1200" dirty="0">
                <a:solidFill>
                  <a:schemeClr val="tx1"/>
                </a:solidFill>
                <a:latin typeface="+mn-lt"/>
                <a:ea typeface="+mn-ea"/>
                <a:cs typeface="+mn-cs"/>
                <a:hlinkClick r:id="rId9"/>
              </a:rPr>
              <a:t>MOON Group, </a:t>
            </a:r>
            <a:r>
              <a:rPr lang="sk-SK" sz="1200" b="0" u="sng" kern="1200" dirty="0">
                <a:solidFill>
                  <a:schemeClr val="tx1"/>
                </a:solidFill>
                <a:latin typeface="+mn-lt"/>
                <a:ea typeface="+mn-ea"/>
                <a:cs typeface="+mn-cs"/>
                <a:hlinkClick r:id="rId10"/>
              </a:rPr>
              <a:t>Marx RG6.</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recurrent patients tend to develop an adaptation to having a likelihood of another dislocation episode. It's as if we come up with compensation mechanisms that allow us to still be "normally" functioning as is indicated in the ADL and IKDC scores. But not a surprise that the volume of sporting activity is lower in the recurrent group as indicated in the lower Pedi-FABS scores. Also, since you're looking at the entire JUPITER cohort, this may vary depending on the age of the patient as well. We may see more consistent findings if we were to stratify this by age groups potentially</a:t>
            </a:r>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18</a:t>
            </a:fld>
            <a:endParaRPr lang="en-US"/>
          </a:p>
        </p:txBody>
      </p:sp>
    </p:spTree>
    <p:extLst>
      <p:ext uri="{BB962C8B-B14F-4D97-AF65-F5344CB8AC3E}">
        <p14:creationId xmlns:p14="http://schemas.microsoft.com/office/powerpoint/2010/main" val="1200900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Only include baseline data</a:t>
            </a:r>
          </a:p>
          <a:p>
            <a:r>
              <a:rPr lang="en-US" sz="1200" b="0" i="0" u="none" strike="noStrike" kern="1200" baseline="0" dirty="0">
                <a:solidFill>
                  <a:schemeClr val="tx1"/>
                </a:solidFill>
                <a:latin typeface="+mn-lt"/>
                <a:ea typeface="+mn-ea"/>
                <a:cs typeface="+mn-cs"/>
              </a:rPr>
              <a:t>Limitations include the descriptive nature of this study that require further follow-up to assess these factors as predictors for outcomes of treatment in patellar </a:t>
            </a:r>
            <a:r>
              <a:rPr lang="en-US" sz="1200" b="0" i="0" u="none" strike="noStrike" kern="1200" baseline="0" dirty="0" err="1">
                <a:solidFill>
                  <a:schemeClr val="tx1"/>
                </a:solidFill>
                <a:latin typeface="+mn-lt"/>
                <a:ea typeface="+mn-ea"/>
                <a:cs typeface="+mn-cs"/>
              </a:rPr>
              <a:t>intstability</a:t>
            </a:r>
            <a:r>
              <a:rPr lang="en-US" sz="1200" b="0" i="0" u="none" strike="noStrike" kern="1200" baseline="0" dirty="0">
                <a:solidFill>
                  <a:schemeClr val="tx1"/>
                </a:solidFill>
                <a:latin typeface="+mn-lt"/>
                <a:ea typeface="+mn-ea"/>
                <a:cs typeface="+mn-cs"/>
              </a:rPr>
              <a:t> </a:t>
            </a:r>
            <a:endParaRPr lang="en-US" dirty="0"/>
          </a:p>
          <a:p>
            <a:endParaRPr lang="en-US" dirty="0"/>
          </a:p>
          <a:p>
            <a:r>
              <a:rPr lang="en-US" sz="1200" b="0" i="0" u="none" strike="noStrike" kern="1200" baseline="0" dirty="0">
                <a:solidFill>
                  <a:schemeClr val="tx1"/>
                </a:solidFill>
                <a:latin typeface="+mn-lt"/>
                <a:ea typeface="+mn-ea"/>
                <a:cs typeface="+mn-cs"/>
              </a:rPr>
              <a:t>Potential limitations for MARS include the feasibility of</a:t>
            </a:r>
          </a:p>
          <a:p>
            <a:r>
              <a:rPr lang="en-US" sz="1200" b="0" i="0" u="none" strike="noStrike" kern="1200" baseline="0" dirty="0">
                <a:solidFill>
                  <a:schemeClr val="tx1"/>
                </a:solidFill>
                <a:latin typeface="+mn-lt"/>
                <a:ea typeface="+mn-ea"/>
                <a:cs typeface="+mn-cs"/>
              </a:rPr>
              <a:t>coordinating 87 investigators and obtaining greater than</a:t>
            </a:r>
          </a:p>
          <a:p>
            <a:r>
              <a:rPr lang="en-US" sz="1200" b="0" i="0" u="none" strike="noStrike" kern="1200" baseline="0" dirty="0">
                <a:solidFill>
                  <a:schemeClr val="tx1"/>
                </a:solidFill>
                <a:latin typeface="+mn-lt"/>
                <a:ea typeface="+mn-ea"/>
                <a:cs typeface="+mn-cs"/>
              </a:rPr>
              <a:t>80% patient 2-year follow-up.</a:t>
            </a:r>
            <a:endParaRPr lang="en-US" dirty="0"/>
          </a:p>
          <a:p>
            <a:r>
              <a:rPr lang="en-US" dirty="0"/>
              <a:t>Why</a:t>
            </a:r>
          </a:p>
          <a:p>
            <a:r>
              <a:rPr lang="en-US" dirty="0"/>
              <a:t>Enrolling for 5 years </a:t>
            </a:r>
          </a:p>
          <a:p>
            <a:r>
              <a:rPr lang="en-US" dirty="0"/>
              <a:t>Now includes revisions, </a:t>
            </a:r>
            <a:r>
              <a:rPr lang="en-US" dirty="0" err="1"/>
              <a:t>syndromic</a:t>
            </a:r>
            <a:r>
              <a:rPr lang="en-US" baseline="0" dirty="0"/>
              <a:t>, all comers</a:t>
            </a:r>
          </a:p>
          <a:p>
            <a:r>
              <a:rPr lang="en-US" baseline="0" dirty="0"/>
              <a:t>Ask </a:t>
            </a:r>
            <a:r>
              <a:rPr lang="en-US" baseline="0" dirty="0" err="1"/>
              <a:t>simone</a:t>
            </a:r>
            <a:r>
              <a:rPr lang="en-US" baseline="0" dirty="0"/>
              <a:t> for enrollment update- currently enrolling more patients </a:t>
            </a:r>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19</a:t>
            </a:fld>
            <a:endParaRPr lang="en-US"/>
          </a:p>
        </p:txBody>
      </p:sp>
    </p:spTree>
    <p:extLst>
      <p:ext uri="{BB962C8B-B14F-4D97-AF65-F5344CB8AC3E}">
        <p14:creationId xmlns:p14="http://schemas.microsoft.com/office/powerpoint/2010/main" val="1830200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33333"/>
                </a:solidFill>
                <a:latin typeface="+mn-lt"/>
                <a:cs typeface="Arial"/>
              </a:rPr>
              <a:t>In a large prospective cohort, operative management following first-time patellar dislocation was more common than previously reported.</a:t>
            </a:r>
          </a:p>
          <a:p>
            <a:endParaRPr lang="en-US" dirty="0"/>
          </a:p>
          <a:p>
            <a:pPr marL="342900" indent="-342900">
              <a:buFont typeface="Arial" panose="020B0604020202020204" pitchFamily="34" charset="0"/>
              <a:buChar char="•"/>
              <a:defRPr/>
            </a:pPr>
            <a:r>
              <a:rPr lang="en-US" dirty="0">
                <a:solidFill>
                  <a:srgbClr val="333333"/>
                </a:solidFill>
                <a:latin typeface="+mn-lt"/>
                <a:cs typeface="Arial"/>
              </a:rPr>
              <a:t>Recurrent </a:t>
            </a:r>
            <a:r>
              <a:rPr lang="en-US" dirty="0" err="1">
                <a:solidFill>
                  <a:srgbClr val="333333"/>
                </a:solidFill>
                <a:latin typeface="+mn-lt"/>
                <a:cs typeface="Arial"/>
              </a:rPr>
              <a:t>dislocators</a:t>
            </a:r>
            <a:r>
              <a:rPr lang="en-US" dirty="0">
                <a:solidFill>
                  <a:srgbClr val="333333"/>
                </a:solidFill>
                <a:latin typeface="+mn-lt"/>
                <a:cs typeface="Arial"/>
              </a:rPr>
              <a:t> were found to have an increased proportion of instability-related physical exam findings but also demonstrated generally higher knee-specific outcome scores than first time </a:t>
            </a:r>
            <a:r>
              <a:rPr lang="en-US" dirty="0" err="1">
                <a:solidFill>
                  <a:srgbClr val="333333"/>
                </a:solidFill>
                <a:latin typeface="+mn-lt"/>
                <a:cs typeface="Arial"/>
              </a:rPr>
              <a:t>dislocators</a:t>
            </a:r>
            <a:r>
              <a:rPr lang="en-US" dirty="0">
                <a:solidFill>
                  <a:srgbClr val="333333"/>
                </a:solidFill>
                <a:latin typeface="+mn-lt"/>
                <a:cs typeface="Arial"/>
              </a:rPr>
              <a:t>.  This suggests recurrent </a:t>
            </a:r>
            <a:r>
              <a:rPr lang="en-US" dirty="0" err="1">
                <a:solidFill>
                  <a:srgbClr val="333333"/>
                </a:solidFill>
                <a:latin typeface="+mn-lt"/>
                <a:cs typeface="Arial"/>
              </a:rPr>
              <a:t>dislocators</a:t>
            </a:r>
            <a:r>
              <a:rPr lang="en-US" dirty="0">
                <a:solidFill>
                  <a:srgbClr val="333333"/>
                </a:solidFill>
                <a:latin typeface="+mn-lt"/>
                <a:cs typeface="Arial"/>
              </a:rPr>
              <a:t> presenting for clinical evaluation may have less individual dislocation episode-related disability but longer chronologic disability due to multiple instability events.</a:t>
            </a:r>
          </a:p>
        </p:txBody>
      </p:sp>
      <p:sp>
        <p:nvSpPr>
          <p:cNvPr id="4" name="Slide Number Placeholder 3"/>
          <p:cNvSpPr>
            <a:spLocks noGrp="1"/>
          </p:cNvSpPr>
          <p:nvPr>
            <p:ph type="sldNum" sz="quarter" idx="10"/>
          </p:nvPr>
        </p:nvSpPr>
        <p:spPr/>
        <p:txBody>
          <a:bodyPr/>
          <a:lstStyle/>
          <a:p>
            <a:fld id="{B5C50E22-EB89-43C6-8FD6-E5EB5B20B505}" type="slidenum">
              <a:rPr lang="en-US" smtClean="0"/>
              <a:t>20</a:t>
            </a:fld>
            <a:endParaRPr lang="en-US"/>
          </a:p>
        </p:txBody>
      </p:sp>
    </p:spTree>
    <p:extLst>
      <p:ext uri="{BB962C8B-B14F-4D97-AF65-F5344CB8AC3E}">
        <p14:creationId xmlns:p14="http://schemas.microsoft.com/office/powerpoint/2010/main" val="480941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mn-lt"/>
                <a:cs typeface="Arial"/>
              </a:rPr>
              <a:t>This prospective study provides insights related to the demographics, chronology, and physical exam findings of patients with first-time and recurrent patellar instability. These factors can help better characterize subjective outcomes and disability due to instability as well as provide comparisons of operative and non-operative outcomes in a longitudinal, prospective fashion</a:t>
            </a:r>
          </a:p>
          <a:p>
            <a:endParaRPr lang="en-US" dirty="0"/>
          </a:p>
        </p:txBody>
      </p:sp>
      <p:sp>
        <p:nvSpPr>
          <p:cNvPr id="4" name="Slide Number Placeholder 3"/>
          <p:cNvSpPr>
            <a:spLocks noGrp="1"/>
          </p:cNvSpPr>
          <p:nvPr>
            <p:ph type="sldNum" sz="quarter" idx="5"/>
          </p:nvPr>
        </p:nvSpPr>
        <p:spPr/>
        <p:txBody>
          <a:bodyPr/>
          <a:lstStyle/>
          <a:p>
            <a:fld id="{B5C50E22-EB89-43C6-8FD6-E5EB5B20B505}" type="slidenum">
              <a:rPr lang="en-US" smtClean="0"/>
              <a:t>21</a:t>
            </a:fld>
            <a:endParaRPr lang="en-US"/>
          </a:p>
        </p:txBody>
      </p:sp>
    </p:spTree>
    <p:extLst>
      <p:ext uri="{BB962C8B-B14F-4D97-AF65-F5344CB8AC3E}">
        <p14:creationId xmlns:p14="http://schemas.microsoft.com/office/powerpoint/2010/main" val="269004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5.8 in general population to 77 per 100,000 in younger with</a:t>
            </a:r>
            <a:r>
              <a:rPr lang="en-US" sz="1200" kern="1200" baseline="0" dirty="0">
                <a:solidFill>
                  <a:schemeClr val="tx1"/>
                </a:solidFill>
                <a:latin typeface="+mn-lt"/>
                <a:ea typeface="+mn-ea"/>
                <a:cs typeface="+mn-cs"/>
              </a:rPr>
              <a:t> risk factors</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a:t>
            </a:r>
            <a:r>
              <a:rPr lang="en-US" sz="1200" kern="1200" dirty="0" err="1">
                <a:solidFill>
                  <a:schemeClr val="tx1"/>
                </a:solidFill>
                <a:latin typeface="+mn-lt"/>
                <a:ea typeface="+mn-ea"/>
                <a:cs typeface="+mn-cs"/>
              </a:rPr>
              <a:t>fithians</a:t>
            </a:r>
            <a:r>
              <a:rPr lang="en-US" sz="1200" kern="1200" baseline="0" dirty="0">
                <a:solidFill>
                  <a:schemeClr val="tx1"/>
                </a:solidFill>
                <a:latin typeface="+mn-lt"/>
                <a:ea typeface="+mn-ea"/>
                <a:cs typeface="+mn-cs"/>
              </a:rPr>
              <a:t> original 2004 study, </a:t>
            </a:r>
            <a:r>
              <a:rPr lang="en-US" sz="1200" kern="1200" dirty="0">
                <a:solidFill>
                  <a:schemeClr val="tx1"/>
                </a:solidFill>
                <a:latin typeface="+mn-lt"/>
                <a:ea typeface="+mn-ea"/>
                <a:cs typeface="+mn-cs"/>
              </a:rPr>
              <a:t>they demonstrated a fairly low risk of recurrence after a first-time dislocation (17%</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vs</a:t>
            </a:r>
            <a:r>
              <a:rPr lang="en-US" sz="1200" kern="1200" baseline="0" dirty="0">
                <a:solidFill>
                  <a:schemeClr val="tx1"/>
                </a:solidFill>
                <a:latin typeface="+mn-lt"/>
                <a:ea typeface="+mn-ea"/>
                <a:cs typeface="+mn-cs"/>
              </a:rPr>
              <a:t> 49% for recurrent in their study)</a:t>
            </a:r>
            <a:r>
              <a:rPr lang="en-US" sz="1200" kern="1200" dirty="0">
                <a:solidFill>
                  <a:schemeClr val="tx1"/>
                </a:solidFill>
                <a:latin typeface="+mn-lt"/>
                <a:ea typeface="+mn-ea"/>
                <a:cs typeface="+mn-cs"/>
              </a:rPr>
              <a:t> [</a:t>
            </a:r>
            <a:r>
              <a:rPr lang="en-US" sz="1200" u="sng" kern="1200" dirty="0">
                <a:solidFill>
                  <a:schemeClr val="tx1"/>
                </a:solidFill>
                <a:latin typeface="+mn-lt"/>
                <a:ea typeface="+mn-ea"/>
                <a:cs typeface="+mn-cs"/>
              </a:rPr>
              <a:t>3]; however, this study looked at all comers including young patients and old, and those with significant anatomic risk factors as well as those with fairly normal anatomy.</a:t>
            </a:r>
          </a:p>
          <a:p>
            <a:endParaRPr lang="en-US" sz="1200" u="sng" kern="1200" dirty="0">
              <a:solidFill>
                <a:schemeClr val="tx1"/>
              </a:solidFill>
              <a:latin typeface="+mn-lt"/>
              <a:ea typeface="+mn-ea"/>
              <a:cs typeface="+mn-cs"/>
            </a:endParaRPr>
          </a:p>
          <a:p>
            <a:endParaRPr lang="en-US" sz="1200" u="sng"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Recent studies have identified risk factors that predict higher rates of recurrent dislocations and failure of non-operative treatment, including skeletal immaturity, contralateral dislocation, trochlear dysplasia, and excessive lateral patellar tilt6-9.</a:t>
            </a:r>
            <a:r>
              <a:rPr lang="en-US" dirty="0">
                <a:effectLst/>
              </a:rPr>
              <a:t> </a:t>
            </a:r>
            <a:endParaRPr lang="en-US" dirty="0"/>
          </a:p>
          <a:p>
            <a:endParaRPr lang="en-US" sz="1200" u="sng" kern="1200" dirty="0">
              <a:solidFill>
                <a:schemeClr val="tx1"/>
              </a:solidFill>
              <a:latin typeface="+mn-lt"/>
              <a:ea typeface="+mn-ea"/>
              <a:cs typeface="+mn-cs"/>
            </a:endParaRPr>
          </a:p>
          <a:p>
            <a:endParaRPr lang="en-US" sz="1200" u="sng" kern="1200" dirty="0">
              <a:solidFill>
                <a:schemeClr val="tx1"/>
              </a:solidFill>
              <a:latin typeface="+mn-lt"/>
              <a:ea typeface="+mn-ea"/>
              <a:cs typeface="+mn-cs"/>
            </a:endParaRPr>
          </a:p>
          <a:p>
            <a:r>
              <a:rPr lang="en-US" sz="1200" u="sng" kern="1200" dirty="0">
                <a:solidFill>
                  <a:schemeClr val="tx1"/>
                </a:solidFill>
                <a:latin typeface="+mn-lt"/>
                <a:ea typeface="+mn-ea"/>
                <a:cs typeface="+mn-cs"/>
              </a:rPr>
              <a:t> The more recent studies have separated these groups and come up with prediction models. </a:t>
            </a:r>
            <a:r>
              <a:rPr lang="en-US" sz="1200" u="sng" kern="1200" dirty="0" err="1">
                <a:solidFill>
                  <a:schemeClr val="tx1"/>
                </a:solidFill>
                <a:latin typeface="+mn-lt"/>
                <a:ea typeface="+mn-ea"/>
                <a:cs typeface="+mn-cs"/>
              </a:rPr>
              <a:t>Lewallen</a:t>
            </a:r>
            <a:r>
              <a:rPr lang="en-US" sz="1200" u="sng" kern="1200" dirty="0">
                <a:solidFill>
                  <a:schemeClr val="tx1"/>
                </a:solidFill>
                <a:latin typeface="+mn-lt"/>
                <a:ea typeface="+mn-ea"/>
                <a:cs typeface="+mn-cs"/>
              </a:rPr>
              <a:t> et al. demonstrated a nearly 70% risk of recurrence in patients with open growth plates and any degree of trochlear dysplasia [16]. The same group then increased their study population and determined that age under 25 years (not necessarily open </a:t>
            </a:r>
            <a:r>
              <a:rPr lang="en-US" sz="1200" u="sng" kern="1200" dirty="0" err="1">
                <a:solidFill>
                  <a:schemeClr val="tx1"/>
                </a:solidFill>
                <a:latin typeface="+mn-lt"/>
                <a:ea typeface="+mn-ea"/>
                <a:cs typeface="+mn-cs"/>
              </a:rPr>
              <a:t>physes</a:t>
            </a:r>
            <a:r>
              <a:rPr lang="en-US" sz="1200" u="sng" kern="1200" dirty="0">
                <a:solidFill>
                  <a:schemeClr val="tx1"/>
                </a:solidFill>
                <a:latin typeface="+mn-lt"/>
                <a:ea typeface="+mn-ea"/>
                <a:cs typeface="+mn-cs"/>
              </a:rPr>
              <a:t>) along with trochlear dysplasia was the most significant predictor of recurrence [23•]. </a:t>
            </a:r>
          </a:p>
          <a:p>
            <a:r>
              <a:rPr lang="en-US" dirty="0"/>
              <a:t> </a:t>
            </a:r>
          </a:p>
        </p:txBody>
      </p:sp>
      <p:sp>
        <p:nvSpPr>
          <p:cNvPr id="4" name="Slide Number Placeholder 3"/>
          <p:cNvSpPr>
            <a:spLocks noGrp="1"/>
          </p:cNvSpPr>
          <p:nvPr>
            <p:ph type="sldNum" sz="quarter" idx="10"/>
          </p:nvPr>
        </p:nvSpPr>
        <p:spPr/>
        <p:txBody>
          <a:bodyPr/>
          <a:lstStyle/>
          <a:p>
            <a:fld id="{B5C50E22-EB89-43C6-8FD6-E5EB5B20B505}" type="slidenum">
              <a:rPr lang="en-US" smtClean="0"/>
              <a:t>3</a:t>
            </a:fld>
            <a:endParaRPr lang="en-US"/>
          </a:p>
        </p:txBody>
      </p:sp>
    </p:spTree>
    <p:extLst>
      <p:ext uri="{BB962C8B-B14F-4D97-AF65-F5344CB8AC3E}">
        <p14:creationId xmlns:p14="http://schemas.microsoft.com/office/powerpoint/2010/main" val="2842839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Sanchis</a:t>
            </a:r>
            <a:r>
              <a:rPr lang="en-US" sz="1200" kern="1200" dirty="0">
                <a:solidFill>
                  <a:schemeClr val="tx1"/>
                </a:solidFill>
                <a:latin typeface="+mn-lt"/>
                <a:ea typeface="+mn-ea"/>
                <a:cs typeface="+mn-cs"/>
              </a:rPr>
              <a:t>-Alfonso V., Ávila-Carrasco C., </a:t>
            </a:r>
            <a:r>
              <a:rPr lang="en-US" sz="1200" kern="1200" dirty="0" err="1">
                <a:solidFill>
                  <a:schemeClr val="tx1"/>
                </a:solidFill>
                <a:latin typeface="+mn-lt"/>
                <a:ea typeface="+mn-ea"/>
                <a:cs typeface="+mn-cs"/>
              </a:rPr>
              <a:t>Prat</a:t>
            </a:r>
            <a:r>
              <a:rPr lang="en-US" sz="1200" kern="1200" dirty="0">
                <a:solidFill>
                  <a:schemeClr val="tx1"/>
                </a:solidFill>
                <a:latin typeface="+mn-lt"/>
                <a:ea typeface="+mn-ea"/>
                <a:cs typeface="+mn-cs"/>
              </a:rPr>
              <a:t>-Pastor J.M., </a:t>
            </a:r>
            <a:r>
              <a:rPr lang="en-US" sz="1200" kern="1200" dirty="0" err="1">
                <a:solidFill>
                  <a:schemeClr val="tx1"/>
                </a:solidFill>
                <a:latin typeface="+mn-lt"/>
                <a:ea typeface="+mn-ea"/>
                <a:cs typeface="+mn-cs"/>
              </a:rPr>
              <a:t>Atienza</a:t>
            </a:r>
            <a:r>
              <a:rPr lang="en-US" sz="1200" kern="1200" dirty="0">
                <a:solidFill>
                  <a:schemeClr val="tx1"/>
                </a:solidFill>
                <a:latin typeface="+mn-lt"/>
                <a:ea typeface="+mn-ea"/>
                <a:cs typeface="+mn-cs"/>
              </a:rPr>
              <a:t> C.M., </a:t>
            </a:r>
            <a:r>
              <a:rPr lang="en-US" sz="1200" kern="1200" dirty="0" err="1">
                <a:solidFill>
                  <a:schemeClr val="tx1"/>
                </a:solidFill>
                <a:latin typeface="+mn-lt"/>
                <a:ea typeface="+mn-ea"/>
                <a:cs typeface="+mn-cs"/>
              </a:rPr>
              <a:t>Cuñat</a:t>
            </a:r>
            <a:r>
              <a:rPr lang="en-US" sz="1200" kern="1200" dirty="0">
                <a:solidFill>
                  <a:schemeClr val="tx1"/>
                </a:solidFill>
                <a:latin typeface="+mn-lt"/>
                <a:ea typeface="+mn-ea"/>
                <a:cs typeface="+mn-cs"/>
              </a:rPr>
              <a:t> E. (2011) Biomechanical Bases for Anterior Knee Pain and Patellar Instability. In: </a:t>
            </a:r>
            <a:r>
              <a:rPr lang="en-US" sz="1200" kern="1200" dirty="0" err="1">
                <a:solidFill>
                  <a:schemeClr val="tx1"/>
                </a:solidFill>
                <a:latin typeface="+mn-lt"/>
                <a:ea typeface="+mn-ea"/>
                <a:cs typeface="+mn-cs"/>
              </a:rPr>
              <a:t>Sanchis</a:t>
            </a:r>
            <a:r>
              <a:rPr lang="en-US" sz="1200" kern="1200" dirty="0">
                <a:solidFill>
                  <a:schemeClr val="tx1"/>
                </a:solidFill>
                <a:latin typeface="+mn-lt"/>
                <a:ea typeface="+mn-ea"/>
                <a:cs typeface="+mn-cs"/>
              </a:rPr>
              <a:t>-Alfonso V. (</a:t>
            </a:r>
            <a:r>
              <a:rPr lang="en-US" sz="1200" kern="1200" dirty="0" err="1">
                <a:solidFill>
                  <a:schemeClr val="tx1"/>
                </a:solidFill>
                <a:latin typeface="+mn-lt"/>
                <a:ea typeface="+mn-ea"/>
                <a:cs typeface="+mn-cs"/>
              </a:rPr>
              <a:t>eds</a:t>
            </a:r>
            <a:r>
              <a:rPr lang="en-US" sz="1200" kern="1200" dirty="0">
                <a:solidFill>
                  <a:schemeClr val="tx1"/>
                </a:solidFill>
                <a:latin typeface="+mn-lt"/>
                <a:ea typeface="+mn-ea"/>
                <a:cs typeface="+mn-cs"/>
              </a:rPr>
              <a:t>) Anterior Knee Pain and Patellar Instability. Springer, London</a:t>
            </a:r>
            <a:endParaRPr lang="en-US" dirty="0"/>
          </a:p>
          <a:p>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22</a:t>
            </a:fld>
            <a:endParaRPr lang="en-US"/>
          </a:p>
        </p:txBody>
      </p:sp>
    </p:spTree>
    <p:extLst>
      <p:ext uri="{BB962C8B-B14F-4D97-AF65-F5344CB8AC3E}">
        <p14:creationId xmlns:p14="http://schemas.microsoft.com/office/powerpoint/2010/main" val="915801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re-dislocation following first-time patellar dislocation has been reported in 15 to 44% of patients5,14-21. Amongst those who do not have re-dislocation, many continue to have functional limitations including persistent pain, partial giving way episodes (subluxation), or inability to return to sports2,5,18. In the absence of appropriate treatment, patients may develop recurrent instability and progressive </a:t>
            </a:r>
            <a:r>
              <a:rPr lang="en-US" sz="1200" kern="1200" dirty="0" err="1">
                <a:solidFill>
                  <a:schemeClr val="tx1"/>
                </a:solidFill>
                <a:effectLst/>
                <a:latin typeface="+mn-lt"/>
                <a:ea typeface="+mn-ea"/>
                <a:cs typeface="+mn-cs"/>
              </a:rPr>
              <a:t>chondral</a:t>
            </a:r>
            <a:r>
              <a:rPr lang="en-US" sz="1200" kern="1200" dirty="0">
                <a:solidFill>
                  <a:schemeClr val="tx1"/>
                </a:solidFill>
                <a:effectLst/>
                <a:latin typeface="+mn-lt"/>
                <a:ea typeface="+mn-ea"/>
                <a:cs typeface="+mn-cs"/>
              </a:rPr>
              <a:t> damage affecting the </a:t>
            </a:r>
            <a:r>
              <a:rPr lang="en-US" sz="1200" kern="1200" dirty="0" err="1">
                <a:solidFill>
                  <a:schemeClr val="tx1"/>
                </a:solidFill>
                <a:effectLst/>
                <a:latin typeface="+mn-lt"/>
                <a:ea typeface="+mn-ea"/>
                <a:cs typeface="+mn-cs"/>
              </a:rPr>
              <a:t>patellofemoral</a:t>
            </a:r>
            <a:r>
              <a:rPr lang="en-US" sz="1200" kern="1200" dirty="0">
                <a:solidFill>
                  <a:schemeClr val="tx1"/>
                </a:solidFill>
                <a:effectLst/>
                <a:latin typeface="+mn-lt"/>
                <a:ea typeface="+mn-ea"/>
                <a:cs typeface="+mn-cs"/>
              </a:rPr>
              <a:t> joint leading to worse long-term outcomes17,22,23</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Though isolated MPFL reconstruction has shown promising results in the literature, there is reported 16-26% rate of complication associated with it26-28. Thus, some physicians recommend an ‘a-la-carte’ approach to correction of contributing factors besides MPFL reconstruction, including </a:t>
            </a:r>
            <a:r>
              <a:rPr lang="en-US" sz="1200" kern="1200" dirty="0" err="1">
                <a:solidFill>
                  <a:schemeClr val="tx1"/>
                </a:solidFill>
                <a:effectLst/>
                <a:latin typeface="+mn-lt"/>
                <a:ea typeface="+mn-ea"/>
                <a:cs typeface="+mn-cs"/>
              </a:rPr>
              <a:t>tibial</a:t>
            </a:r>
            <a:r>
              <a:rPr lang="en-US" sz="1200" kern="1200" dirty="0">
                <a:solidFill>
                  <a:schemeClr val="tx1"/>
                </a:solidFill>
                <a:effectLst/>
                <a:latin typeface="+mn-lt"/>
                <a:ea typeface="+mn-ea"/>
                <a:cs typeface="+mn-cs"/>
              </a:rPr>
              <a:t> tubercle osteotomy, </a:t>
            </a:r>
            <a:r>
              <a:rPr lang="en-US" sz="1200" kern="1200" dirty="0" err="1">
                <a:solidFill>
                  <a:schemeClr val="tx1"/>
                </a:solidFill>
                <a:effectLst/>
                <a:latin typeface="+mn-lt"/>
                <a:ea typeface="+mn-ea"/>
                <a:cs typeface="+mn-cs"/>
              </a:rPr>
              <a:t>tibial</a:t>
            </a:r>
            <a:r>
              <a:rPr lang="en-US" sz="1200" kern="1200" dirty="0">
                <a:solidFill>
                  <a:schemeClr val="tx1"/>
                </a:solidFill>
                <a:effectLst/>
                <a:latin typeface="+mn-lt"/>
                <a:ea typeface="+mn-ea"/>
                <a:cs typeface="+mn-cs"/>
              </a:rPr>
              <a:t> tubercle </a:t>
            </a:r>
            <a:r>
              <a:rPr lang="en-US" sz="1200" kern="1200" dirty="0" err="1">
                <a:solidFill>
                  <a:schemeClr val="tx1"/>
                </a:solidFill>
                <a:effectLst/>
                <a:latin typeface="+mn-lt"/>
                <a:ea typeface="+mn-ea"/>
                <a:cs typeface="+mn-cs"/>
              </a:rPr>
              <a:t>distalization</a:t>
            </a:r>
            <a:r>
              <a:rPr lang="en-US" sz="1200" kern="1200" dirty="0">
                <a:solidFill>
                  <a:schemeClr val="tx1"/>
                </a:solidFill>
                <a:effectLst/>
                <a:latin typeface="+mn-lt"/>
                <a:ea typeface="+mn-ea"/>
                <a:cs typeface="+mn-cs"/>
              </a:rPr>
              <a:t>, lateral </a:t>
            </a:r>
            <a:r>
              <a:rPr lang="en-US" sz="1200" kern="1200" dirty="0" err="1">
                <a:solidFill>
                  <a:schemeClr val="tx1"/>
                </a:solidFill>
                <a:effectLst/>
                <a:latin typeface="+mn-lt"/>
                <a:ea typeface="+mn-ea"/>
                <a:cs typeface="+mn-cs"/>
              </a:rPr>
              <a:t>retinacular</a:t>
            </a:r>
            <a:r>
              <a:rPr lang="en-US" sz="1200" kern="1200" dirty="0">
                <a:solidFill>
                  <a:schemeClr val="tx1"/>
                </a:solidFill>
                <a:effectLst/>
                <a:latin typeface="+mn-lt"/>
                <a:ea typeface="+mn-ea"/>
                <a:cs typeface="+mn-cs"/>
              </a:rPr>
              <a:t> lengthening or release, coronal or rotational deformity correction and/or trochleoplasty29-31. It is not known if, compared to isolated MPFL reconstruction, additional or combined surgeries would decrease the complication rate and/or improve functional outcomes.</a:t>
            </a:r>
            <a:r>
              <a:rPr lang="en-US" dirty="0">
                <a:effectLst/>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C50E22-EB89-43C6-8FD6-E5EB5B20B505}" type="slidenum">
              <a:rPr lang="en-US" smtClean="0"/>
              <a:t>4</a:t>
            </a:fld>
            <a:endParaRPr lang="en-US"/>
          </a:p>
        </p:txBody>
      </p:sp>
    </p:spTree>
    <p:extLst>
      <p:ext uri="{BB962C8B-B14F-4D97-AF65-F5344CB8AC3E}">
        <p14:creationId xmlns:p14="http://schemas.microsoft.com/office/powerpoint/2010/main" val="2842839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specific aims are to compare the safety and efficacy of (1) non-operative treatment, (2) isolated Medial </a:t>
            </a:r>
            <a:r>
              <a:rPr lang="en-US" sz="1200" kern="1200" dirty="0" err="1">
                <a:solidFill>
                  <a:schemeClr val="tx1"/>
                </a:solidFill>
                <a:effectLst/>
                <a:latin typeface="+mn-lt"/>
                <a:ea typeface="+mn-ea"/>
                <a:cs typeface="+mn-cs"/>
              </a:rPr>
              <a:t>Patellofemoral</a:t>
            </a:r>
            <a:r>
              <a:rPr lang="en-US" sz="1200" kern="1200" dirty="0">
                <a:solidFill>
                  <a:schemeClr val="tx1"/>
                </a:solidFill>
                <a:effectLst/>
                <a:latin typeface="+mn-lt"/>
                <a:ea typeface="+mn-ea"/>
                <a:cs typeface="+mn-cs"/>
              </a:rPr>
              <a:t> Ligament (MPFL) reconstruction, and (3)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la carte’ surgical approach to treat patellar instability. Enrollment will take place for 3 years at 12 sports centers. Outcomes would be assessed at 6 months, 1 year, 2 years, 5 years and 10 years, including assessment of function, activity level, quality of life and complications.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5</a:t>
            </a:fld>
            <a:endParaRPr lang="en-US"/>
          </a:p>
        </p:txBody>
      </p:sp>
    </p:spTree>
    <p:extLst>
      <p:ext uri="{BB962C8B-B14F-4D97-AF65-F5344CB8AC3E}">
        <p14:creationId xmlns:p14="http://schemas.microsoft.com/office/powerpoint/2010/main" val="235272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Multicenter study with 12 sites enrolling patients who sustained a patellar instability</a:t>
            </a:r>
            <a:r>
              <a:rPr lang="en-US" sz="1200" kern="1200" baseline="0" dirty="0">
                <a:solidFill>
                  <a:schemeClr val="tx1"/>
                </a:solidFill>
                <a:effectLst/>
                <a:latin typeface="+mn-lt"/>
                <a:ea typeface="+mn-ea"/>
                <a:cs typeface="+mn-cs"/>
              </a:rPr>
              <a:t> event.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Patients are divided into the groups: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non-operative treatment, (2) isolated Medial </a:t>
            </a:r>
            <a:r>
              <a:rPr lang="en-US" sz="1200" kern="1200" dirty="0" err="1">
                <a:solidFill>
                  <a:schemeClr val="tx1"/>
                </a:solidFill>
                <a:effectLst/>
                <a:latin typeface="+mn-lt"/>
                <a:ea typeface="+mn-ea"/>
                <a:cs typeface="+mn-cs"/>
              </a:rPr>
              <a:t>Patellofemoral</a:t>
            </a:r>
            <a:r>
              <a:rPr lang="en-US" sz="1200" kern="1200" dirty="0">
                <a:solidFill>
                  <a:schemeClr val="tx1"/>
                </a:solidFill>
                <a:effectLst/>
                <a:latin typeface="+mn-lt"/>
                <a:ea typeface="+mn-ea"/>
                <a:cs typeface="+mn-cs"/>
              </a:rPr>
              <a:t> Ligament (MPFL) reconstruction, and (3)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la carte’ surgical approach to treat patellar instability. Enrollment will take place for 3 years at 12 sports centers. Outcomes would be assessed at 6 months, 1 year, 2 years, 5 years and 10 years, including assessment of function, activity level, quality of life and complications.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operative group, treatment initiation is defined as date of surgery. For non-operative group, treatment initiation is defined as date of patient’s first encounter with the physician.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Period of immobilization (3-4 weeks) and physical therapy protocols (4-8 weeks) would be standardized in principle</a:t>
            </a:r>
            <a:r>
              <a:rPr lang="en-US" dirty="0">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long-term (5 and 10 years) follow-up of patients with patellar instability in the current study, with or without surgical treatment, would allow to study the influence of various factors on development of </a:t>
            </a:r>
            <a:r>
              <a:rPr lang="en-US" sz="1200" kern="1200" dirty="0" err="1">
                <a:solidFill>
                  <a:schemeClr val="tx1"/>
                </a:solidFill>
                <a:effectLst/>
                <a:latin typeface="+mn-lt"/>
                <a:ea typeface="+mn-ea"/>
                <a:cs typeface="+mn-cs"/>
              </a:rPr>
              <a:t>patellofemoral</a:t>
            </a:r>
            <a:r>
              <a:rPr lang="en-US" sz="1200" kern="1200" dirty="0">
                <a:solidFill>
                  <a:schemeClr val="tx1"/>
                </a:solidFill>
                <a:effectLst/>
                <a:latin typeface="+mn-lt"/>
                <a:ea typeface="+mn-ea"/>
                <a:cs typeface="+mn-cs"/>
              </a:rPr>
              <a:t> arthritis</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6</a:t>
            </a:fld>
            <a:endParaRPr lang="en-US"/>
          </a:p>
        </p:txBody>
      </p:sp>
    </p:spTree>
    <p:extLst>
      <p:ext uri="{BB962C8B-B14F-4D97-AF65-F5344CB8AC3E}">
        <p14:creationId xmlns:p14="http://schemas.microsoft.com/office/powerpoint/2010/main" val="1947947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Inclusion Criteria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Documented episode of patellar dislocation (first episode or recurrent episodes)</a:t>
            </a:r>
          </a:p>
          <a:p>
            <a:r>
              <a:rPr lang="en-US" sz="1200" kern="1200" dirty="0">
                <a:solidFill>
                  <a:schemeClr val="tx1"/>
                </a:solidFill>
                <a:effectLst/>
                <a:latin typeface="+mn-lt"/>
                <a:ea typeface="+mn-ea"/>
                <a:cs typeface="+mn-cs"/>
              </a:rPr>
              <a:t>-          Age: 10-25 years</a:t>
            </a:r>
          </a:p>
          <a:p>
            <a:r>
              <a:rPr lang="en-US" sz="1200" kern="1200" dirty="0">
                <a:solidFill>
                  <a:schemeClr val="tx1"/>
                </a:solidFill>
                <a:effectLst/>
                <a:latin typeface="+mn-lt"/>
                <a:ea typeface="+mn-ea"/>
                <a:cs typeface="+mn-cs"/>
              </a:rPr>
              <a:t>-          Hypermobility instability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Ehlers </a:t>
            </a:r>
            <a:r>
              <a:rPr lang="en-US" sz="1200" kern="1200" dirty="0" err="1">
                <a:solidFill>
                  <a:schemeClr val="tx1"/>
                </a:solidFill>
                <a:effectLst/>
                <a:latin typeface="+mn-lt"/>
                <a:ea typeface="+mn-ea"/>
                <a:cs typeface="+mn-cs"/>
              </a:rPr>
              <a:t>Danlos</a:t>
            </a:r>
            <a:r>
              <a:rPr lang="en-US" sz="1200" kern="1200" dirty="0">
                <a:solidFill>
                  <a:schemeClr val="tx1"/>
                </a:solidFill>
                <a:effectLst/>
                <a:latin typeface="+mn-lt"/>
                <a:ea typeface="+mn-ea"/>
                <a:cs typeface="+mn-cs"/>
              </a:rPr>
              <a:t> Syndrome)</a:t>
            </a:r>
          </a:p>
          <a:p>
            <a:r>
              <a:rPr lang="en-US" sz="1200" kern="1200" dirty="0">
                <a:solidFill>
                  <a:schemeClr val="tx1"/>
                </a:solidFill>
                <a:effectLst/>
                <a:latin typeface="+mn-lt"/>
                <a:ea typeface="+mn-ea"/>
                <a:cs typeface="+mn-cs"/>
              </a:rPr>
              <a:t>-          Habitual patellar dislocation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Exclusion Criteria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Neuromuscular disorder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Cerebral Palsy)</a:t>
            </a:r>
          </a:p>
          <a:p>
            <a:r>
              <a:rPr lang="en-US" sz="1200" kern="1200" dirty="0">
                <a:solidFill>
                  <a:schemeClr val="tx1"/>
                </a:solidFill>
                <a:effectLst/>
                <a:latin typeface="+mn-lt"/>
                <a:ea typeface="+mn-ea"/>
                <a:cs typeface="+mn-cs"/>
              </a:rPr>
              <a:t>-          Congenital or permanent patellar dislocation</a:t>
            </a:r>
          </a:p>
          <a:p>
            <a:r>
              <a:rPr lang="en-US" sz="1200" kern="1200" dirty="0">
                <a:solidFill>
                  <a:schemeClr val="tx1"/>
                </a:solidFill>
                <a:effectLst/>
                <a:latin typeface="+mn-lt"/>
                <a:ea typeface="+mn-ea"/>
                <a:cs typeface="+mn-cs"/>
              </a:rPr>
              <a:t>-          Multiple ligamentous injury (Knee dislocation)</a:t>
            </a:r>
          </a:p>
          <a:p>
            <a:r>
              <a:rPr lang="en-US" sz="1200" kern="1200" dirty="0">
                <a:solidFill>
                  <a:schemeClr val="tx1"/>
                </a:solidFill>
                <a:effectLst/>
                <a:latin typeface="+mn-lt"/>
                <a:ea typeface="+mn-ea"/>
                <a:cs typeface="+mn-cs"/>
              </a:rPr>
              <a:t>-          Significant other health conditions or developmental delays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Inclusion Criteria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Documented episode of patellar dislocation (first episode or recurrent episodes)</a:t>
            </a:r>
          </a:p>
          <a:p>
            <a:pPr lvl="0"/>
            <a:r>
              <a:rPr lang="en-US" sz="1200" kern="1200" dirty="0">
                <a:solidFill>
                  <a:schemeClr val="tx1"/>
                </a:solidFill>
                <a:effectLst/>
                <a:latin typeface="+mn-lt"/>
                <a:ea typeface="+mn-ea"/>
                <a:cs typeface="+mn-cs"/>
              </a:rPr>
              <a:t>Patellar Subluxation</a:t>
            </a:r>
          </a:p>
          <a:p>
            <a:pPr lvl="0"/>
            <a:r>
              <a:rPr lang="en-US" sz="1200" kern="1200" dirty="0">
                <a:solidFill>
                  <a:schemeClr val="tx1"/>
                </a:solidFill>
                <a:effectLst/>
                <a:latin typeface="+mn-lt"/>
                <a:ea typeface="+mn-ea"/>
                <a:cs typeface="+mn-cs"/>
              </a:rPr>
              <a:t>Habitual or Permanent patellar dislocation</a:t>
            </a:r>
          </a:p>
          <a:p>
            <a:pPr lvl="0"/>
            <a:r>
              <a:rPr lang="en-US" sz="1200" kern="1200" dirty="0">
                <a:solidFill>
                  <a:schemeClr val="tx1"/>
                </a:solidFill>
                <a:effectLst/>
                <a:latin typeface="+mn-lt"/>
                <a:ea typeface="+mn-ea"/>
                <a:cs typeface="+mn-cs"/>
              </a:rPr>
              <a:t>Congenital or </a:t>
            </a:r>
            <a:r>
              <a:rPr lang="en-US" sz="1200" kern="1200" dirty="0" err="1">
                <a:solidFill>
                  <a:schemeClr val="tx1"/>
                </a:solidFill>
                <a:effectLst/>
                <a:latin typeface="+mn-lt"/>
                <a:ea typeface="+mn-ea"/>
                <a:cs typeface="+mn-cs"/>
              </a:rPr>
              <a:t>Syndromic</a:t>
            </a:r>
            <a:r>
              <a:rPr lang="en-US" sz="1200" kern="1200" dirty="0">
                <a:solidFill>
                  <a:schemeClr val="tx1"/>
                </a:solidFill>
                <a:effectLst/>
                <a:latin typeface="+mn-lt"/>
                <a:ea typeface="+mn-ea"/>
                <a:cs typeface="+mn-cs"/>
              </a:rPr>
              <a:t> Patellar dislocation</a:t>
            </a:r>
          </a:p>
          <a:p>
            <a:pPr lvl="0"/>
            <a:r>
              <a:rPr lang="en-US" sz="1200" kern="1200" dirty="0">
                <a:solidFill>
                  <a:schemeClr val="tx1"/>
                </a:solidFill>
                <a:effectLst/>
                <a:latin typeface="+mn-lt"/>
                <a:ea typeface="+mn-ea"/>
                <a:cs typeface="+mn-cs"/>
              </a:rPr>
              <a:t>Previously failed Patellar Surgery</a:t>
            </a:r>
          </a:p>
          <a:p>
            <a:r>
              <a:rPr lang="en-US" sz="1200" kern="1200" dirty="0">
                <a:solidFill>
                  <a:schemeClr val="tx1"/>
                </a:solidFill>
                <a:effectLst/>
                <a:latin typeface="+mn-lt"/>
                <a:ea typeface="+mn-ea"/>
                <a:cs typeface="+mn-cs"/>
              </a:rPr>
              <a:t>-         Age: &lt; 30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Exclusion Criteria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Multiple ligamentous injury (Knee dislocation)</a:t>
            </a:r>
          </a:p>
          <a:p>
            <a:r>
              <a:rPr lang="en-US" sz="1200" kern="1200" dirty="0">
                <a:solidFill>
                  <a:schemeClr val="tx1"/>
                </a:solidFill>
                <a:effectLst/>
                <a:latin typeface="+mn-lt"/>
                <a:ea typeface="+mn-ea"/>
                <a:cs typeface="+mn-cs"/>
              </a:rPr>
              <a:t>-   Age &gt; 30 years</a:t>
            </a: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8</a:t>
            </a:fld>
            <a:endParaRPr lang="en-US"/>
          </a:p>
        </p:txBody>
      </p:sp>
    </p:spTree>
    <p:extLst>
      <p:ext uri="{BB962C8B-B14F-4D97-AF65-F5344CB8AC3E}">
        <p14:creationId xmlns:p14="http://schemas.microsoft.com/office/powerpoint/2010/main" val="2088442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33333"/>
                </a:solidFill>
                <a:cs typeface="Arial"/>
              </a:rPr>
              <a:t>Data collected included …</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33333"/>
                </a:solidFill>
                <a:cs typeface="Arial"/>
              </a:rPr>
              <a:t>Conservative versus operative management was based on treating physician’s preference following standard of care guidelines.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333333"/>
              </a:solidFill>
              <a:cs typeface="Arial"/>
            </a:endParaRPr>
          </a:p>
          <a:p>
            <a:endParaRPr lang="en-US" dirty="0"/>
          </a:p>
          <a:p>
            <a:r>
              <a:rPr lang="en-US" dirty="0"/>
              <a:t>PE: J sign, </a:t>
            </a:r>
            <a:r>
              <a:rPr lang="en-US" dirty="0" err="1"/>
              <a:t>beighton</a:t>
            </a:r>
            <a:r>
              <a:rPr lang="en-US" dirty="0"/>
              <a:t> score</a:t>
            </a:r>
            <a:r>
              <a:rPr lang="en-US" baseline="0" dirty="0"/>
              <a:t>, </a:t>
            </a:r>
            <a:r>
              <a:rPr lang="en-US" baseline="0" dirty="0" err="1"/>
              <a:t>creptius</a:t>
            </a:r>
            <a:endParaRPr lang="en-US" dirty="0"/>
          </a:p>
          <a:p>
            <a:endParaRPr lang="en-US" dirty="0"/>
          </a:p>
          <a:p>
            <a:r>
              <a:rPr lang="en-US" dirty="0"/>
              <a:t>STATS</a:t>
            </a:r>
            <a:r>
              <a:rPr lang="en-US" baseline="0" dirty="0"/>
              <a:t> info </a:t>
            </a:r>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9</a:t>
            </a:fld>
            <a:endParaRPr lang="en-US"/>
          </a:p>
        </p:txBody>
      </p:sp>
    </p:spTree>
    <p:extLst>
      <p:ext uri="{BB962C8B-B14F-4D97-AF65-F5344CB8AC3E}">
        <p14:creationId xmlns:p14="http://schemas.microsoft.com/office/powerpoint/2010/main" val="4188086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Columbia</a:t>
            </a:r>
            <a:r>
              <a:rPr lang="en-US" baseline="0" dirty="0"/>
              <a:t> </a:t>
            </a:r>
          </a:p>
          <a:p>
            <a:r>
              <a:rPr lang="en-US" baseline="0" dirty="0"/>
              <a:t>Will be 13- </a:t>
            </a:r>
            <a:r>
              <a:rPr lang="en-US" baseline="0" dirty="0" err="1"/>
              <a:t>adam</a:t>
            </a:r>
            <a:r>
              <a:rPr lang="en-US" baseline="0" dirty="0"/>
              <a:t> </a:t>
            </a:r>
            <a:r>
              <a:rPr lang="en-US" baseline="0" dirty="0" err="1"/>
              <a:t>yanke</a:t>
            </a:r>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10</a:t>
            </a:fld>
            <a:endParaRPr lang="en-US"/>
          </a:p>
        </p:txBody>
      </p:sp>
    </p:spTree>
    <p:extLst>
      <p:ext uri="{BB962C8B-B14F-4D97-AF65-F5344CB8AC3E}">
        <p14:creationId xmlns:p14="http://schemas.microsoft.com/office/powerpoint/2010/main" val="316791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 out of 2073 reported.</a:t>
            </a:r>
            <a:r>
              <a:rPr lang="en-US" baseline="0" dirty="0"/>
              <a:t> Out of the 330, 153 were mother. (46%) (7% of total)</a:t>
            </a:r>
          </a:p>
          <a:p>
            <a:endParaRPr lang="en-US" baseline="0" dirty="0"/>
          </a:p>
          <a:p>
            <a:r>
              <a:rPr lang="en-US" baseline="0" dirty="0"/>
              <a:t>60% none</a:t>
            </a:r>
          </a:p>
          <a:p>
            <a:r>
              <a:rPr lang="en-US" baseline="0" dirty="0"/>
              <a:t>Don’t know 21%</a:t>
            </a:r>
            <a:endParaRPr lang="en-US" dirty="0"/>
          </a:p>
        </p:txBody>
      </p:sp>
      <p:sp>
        <p:nvSpPr>
          <p:cNvPr id="4" name="Slide Number Placeholder 3"/>
          <p:cNvSpPr>
            <a:spLocks noGrp="1"/>
          </p:cNvSpPr>
          <p:nvPr>
            <p:ph type="sldNum" sz="quarter" idx="10"/>
          </p:nvPr>
        </p:nvSpPr>
        <p:spPr/>
        <p:txBody>
          <a:bodyPr/>
          <a:lstStyle/>
          <a:p>
            <a:fld id="{B5C50E22-EB89-43C6-8FD6-E5EB5B20B505}" type="slidenum">
              <a:rPr lang="en-US" smtClean="0"/>
              <a:t>11</a:t>
            </a:fld>
            <a:endParaRPr lang="en-US"/>
          </a:p>
        </p:txBody>
      </p:sp>
    </p:spTree>
    <p:extLst>
      <p:ext uri="{BB962C8B-B14F-4D97-AF65-F5344CB8AC3E}">
        <p14:creationId xmlns:p14="http://schemas.microsoft.com/office/powerpoint/2010/main" val="1117885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56453" y="2605174"/>
            <a:ext cx="5298989" cy="2387600"/>
          </a:xfrm>
        </p:spPr>
        <p:txBody>
          <a:bodyPr anchor="ctr" anchorCtr="0"/>
          <a:lstStyle>
            <a:lvl1pPr algn="ctr">
              <a:defRPr sz="4500">
                <a:solidFill>
                  <a:srgbClr val="002060"/>
                </a:solidFill>
              </a:defRPr>
            </a:lvl1pPr>
          </a:lstStyle>
          <a:p>
            <a:r>
              <a:rPr lang="en-US" dirty="0"/>
              <a:t>Click to edit Master title style</a:t>
            </a:r>
          </a:p>
        </p:txBody>
      </p:sp>
      <p:sp>
        <p:nvSpPr>
          <p:cNvPr id="3" name="Subtitle 2"/>
          <p:cNvSpPr>
            <a:spLocks noGrp="1"/>
          </p:cNvSpPr>
          <p:nvPr>
            <p:ph type="subTitle" idx="1" hasCustomPrompt="1"/>
          </p:nvPr>
        </p:nvSpPr>
        <p:spPr>
          <a:xfrm>
            <a:off x="3756453" y="5084849"/>
            <a:ext cx="5298989" cy="1655762"/>
          </a:xfrm>
        </p:spPr>
        <p:txBody>
          <a:bodyPr/>
          <a:lstStyle>
            <a:lvl1pPr marL="0" indent="0" algn="ctr">
              <a:buNone/>
              <a:defRPr sz="1800">
                <a:solidFill>
                  <a:srgbClr val="00206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Author/s</a:t>
            </a:r>
          </a:p>
        </p:txBody>
      </p:sp>
    </p:spTree>
    <p:extLst>
      <p:ext uri="{BB962C8B-B14F-4D97-AF65-F5344CB8AC3E}">
        <p14:creationId xmlns:p14="http://schemas.microsoft.com/office/powerpoint/2010/main" val="3468272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854110"/>
            <a:ext cx="2949178" cy="1203290"/>
          </a:xfr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76EDA64-74B0-41F1-ABAC-4357A6A485B4}"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E755B-658A-4767-96E4-E9AD4D6D9D7F}" type="slidenum">
              <a:rPr lang="en-US" smtClean="0"/>
              <a:t>‹#›</a:t>
            </a:fld>
            <a:endParaRPr lang="en-US"/>
          </a:p>
        </p:txBody>
      </p:sp>
    </p:spTree>
    <p:extLst>
      <p:ext uri="{BB962C8B-B14F-4D97-AF65-F5344CB8AC3E}">
        <p14:creationId xmlns:p14="http://schemas.microsoft.com/office/powerpoint/2010/main" val="386609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EDA64-74B0-41F1-ABAC-4357A6A485B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E755B-658A-4767-96E4-E9AD4D6D9D7F}" type="slidenum">
              <a:rPr lang="en-US" smtClean="0"/>
              <a:t>‹#›</a:t>
            </a:fld>
            <a:endParaRPr lang="en-US"/>
          </a:p>
        </p:txBody>
      </p:sp>
    </p:spTree>
    <p:extLst>
      <p:ext uri="{BB962C8B-B14F-4D97-AF65-F5344CB8AC3E}">
        <p14:creationId xmlns:p14="http://schemas.microsoft.com/office/powerpoint/2010/main" val="388985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934497"/>
            <a:ext cx="1971675" cy="51203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934497"/>
            <a:ext cx="5800725" cy="51203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EDA64-74B0-41F1-ABAC-4357A6A485B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E755B-658A-4767-96E4-E9AD4D6D9D7F}" type="slidenum">
              <a:rPr lang="en-US" smtClean="0"/>
              <a:t>‹#›</a:t>
            </a:fld>
            <a:endParaRPr lang="en-US"/>
          </a:p>
        </p:txBody>
      </p:sp>
    </p:spTree>
    <p:extLst>
      <p:ext uri="{BB962C8B-B14F-4D97-AF65-F5344CB8AC3E}">
        <p14:creationId xmlns:p14="http://schemas.microsoft.com/office/powerpoint/2010/main" val="1392136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hank You">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TextBox 13"/>
          <p:cNvSpPr txBox="1">
            <a:spLocks noChangeArrowheads="1"/>
          </p:cNvSpPr>
          <p:nvPr/>
        </p:nvSpPr>
        <p:spPr bwMode="auto">
          <a:xfrm>
            <a:off x="0" y="3364942"/>
            <a:ext cx="9144000" cy="1322387"/>
          </a:xfrm>
          <a:prstGeom prst="rect">
            <a:avLst/>
          </a:prstGeom>
          <a:noFill/>
          <a:ln>
            <a:noFill/>
          </a:ln>
        </p:spPr>
        <p:txBody>
          <a:bodyPr anchor="ct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1" hangingPunct="1">
              <a:defRPr/>
            </a:pPr>
            <a:r>
              <a:rPr lang="en-US" sz="8000" dirty="0">
                <a:solidFill>
                  <a:srgbClr val="001148"/>
                </a:solidFill>
              </a:rPr>
              <a:t>THANK YOU</a:t>
            </a:r>
            <a:endParaRPr lang="en-US" sz="8000" dirty="0">
              <a:solidFill>
                <a:srgbClr val="001148"/>
              </a:solidFill>
              <a:latin typeface="Calibri" pitchFamily="34" charset="0"/>
            </a:endParaRPr>
          </a:p>
        </p:txBody>
      </p:sp>
    </p:spTree>
    <p:extLst>
      <p:ext uri="{BB962C8B-B14F-4D97-AF65-F5344CB8AC3E}">
        <p14:creationId xmlns:p14="http://schemas.microsoft.com/office/powerpoint/2010/main" val="389626312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40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28650" y="1055077"/>
            <a:ext cx="7886700" cy="50162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EDA64-74B0-41F1-ABAC-4357A6A485B4}"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E755B-658A-4767-96E4-E9AD4D6D9D7F}" type="slidenum">
              <a:rPr lang="en-US" smtClean="0"/>
              <a:t>‹#›</a:t>
            </a:fld>
            <a:endParaRPr lang="en-US"/>
          </a:p>
        </p:txBody>
      </p:sp>
    </p:spTree>
    <p:extLst>
      <p:ext uri="{BB962C8B-B14F-4D97-AF65-F5344CB8AC3E}">
        <p14:creationId xmlns:p14="http://schemas.microsoft.com/office/powerpoint/2010/main" val="588294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525" y="53933"/>
            <a:ext cx="5579205" cy="1791343"/>
          </a:xfrm>
        </p:spPr>
        <p:txBody>
          <a:bodyPr anchor="ctr"/>
          <a:lstStyle>
            <a:lvl1pPr algn="ctr">
              <a:defRPr sz="4500"/>
            </a:lvl1pPr>
          </a:lstStyle>
          <a:p>
            <a:r>
              <a:rPr lang="en-US" dirty="0"/>
              <a:t>Click to edit Master Subtitle style</a:t>
            </a:r>
          </a:p>
        </p:txBody>
      </p:sp>
    </p:spTree>
    <p:extLst>
      <p:ext uri="{BB962C8B-B14F-4D97-AF65-F5344CB8AC3E}">
        <p14:creationId xmlns:p14="http://schemas.microsoft.com/office/powerpoint/2010/main" val="531560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155561"/>
            <a:ext cx="3886200" cy="4915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155561"/>
            <a:ext cx="3886200" cy="4915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6EDA64-74B0-41F1-ABAC-4357A6A485B4}"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E755B-658A-4767-96E4-E9AD4D6D9D7F}" type="slidenum">
              <a:rPr lang="en-US" smtClean="0"/>
              <a:t>‹#›</a:t>
            </a:fld>
            <a:endParaRPr lang="en-US"/>
          </a:p>
        </p:txBody>
      </p:sp>
    </p:spTree>
    <p:extLst>
      <p:ext uri="{BB962C8B-B14F-4D97-AF65-F5344CB8AC3E}">
        <p14:creationId xmlns:p14="http://schemas.microsoft.com/office/powerpoint/2010/main" val="252804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877296"/>
            <a:ext cx="3868340" cy="823912"/>
          </a:xfrm>
        </p:spPr>
        <p:txBody>
          <a:bodyPr anchor="ctr"/>
          <a:lstStyle>
            <a:lvl1pPr marL="0" indent="0" algn="l">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701209"/>
            <a:ext cx="3868340" cy="4378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877296"/>
            <a:ext cx="3887391" cy="823912"/>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0" y="1701209"/>
            <a:ext cx="3887391" cy="437831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76EDA64-74B0-41F1-ABAC-4357A6A485B4}" type="datetimeFigureOut">
              <a:rPr lang="en-US" smtClean="0"/>
              <a:t>6/17/2022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7E755B-658A-4767-96E4-E9AD4D6D9D7F}" type="slidenum">
              <a:rPr lang="en-US" smtClean="0"/>
              <a:t>‹#›</a:t>
            </a:fld>
            <a:endParaRPr lang="en-US"/>
          </a:p>
        </p:txBody>
      </p:sp>
      <p:sp>
        <p:nvSpPr>
          <p:cNvPr id="10" name="Title 1"/>
          <p:cNvSpPr>
            <a:spLocks noGrp="1"/>
          </p:cNvSpPr>
          <p:nvPr>
            <p:ph type="title"/>
          </p:nvPr>
        </p:nvSpPr>
        <p:spPr>
          <a:xfrm>
            <a:off x="1935892" y="20910"/>
            <a:ext cx="5272217" cy="633047"/>
          </a:xfrm>
        </p:spPr>
        <p:txBody>
          <a:bodyPr/>
          <a:lstStyle/>
          <a:p>
            <a:r>
              <a:rPr lang="en-US"/>
              <a:t>Click to edit Master title style</a:t>
            </a:r>
          </a:p>
        </p:txBody>
      </p:sp>
    </p:spTree>
    <p:extLst>
      <p:ext uri="{BB962C8B-B14F-4D97-AF65-F5344CB8AC3E}">
        <p14:creationId xmlns:p14="http://schemas.microsoft.com/office/powerpoint/2010/main" val="439691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rsonal Disclosur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877296"/>
            <a:ext cx="3868340" cy="823912"/>
          </a:xfrm>
        </p:spPr>
        <p:txBody>
          <a:bodyPr anchor="ctr">
            <a:normAutofit/>
          </a:bodyPr>
          <a:lstStyle>
            <a:lvl1pPr marL="285750" indent="-285750" algn="l">
              <a:buFont typeface="Arial" panose="020B0604020202020204" pitchFamily="34" charset="0"/>
              <a:buChar char="•"/>
              <a:defRPr sz="22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1037968" y="1701209"/>
            <a:ext cx="3460214" cy="1874013"/>
          </a:xfrm>
        </p:spPr>
        <p:txBody>
          <a:bodyPr>
            <a:normAutofit/>
          </a:bodyPr>
          <a:lstStyle>
            <a:lvl1pPr>
              <a:defRPr sz="2400"/>
            </a:lvl1pPr>
            <a:lvl2pPr>
              <a:defRPr sz="20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877296"/>
            <a:ext cx="4457185" cy="823912"/>
          </a:xfrm>
        </p:spPr>
        <p:txBody>
          <a:bodyPr anchor="ctr">
            <a:normAutofit/>
          </a:bodyPr>
          <a:lstStyle>
            <a:lvl1pPr marL="285750" indent="-285750">
              <a:buFont typeface="Arial" panose="020B0604020202020204" pitchFamily="34" charset="0"/>
              <a:buChar char="•"/>
              <a:defRPr sz="22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5033319" y="1701209"/>
            <a:ext cx="3483222" cy="1874013"/>
          </a:xfrm>
        </p:spPr>
        <p:txBody>
          <a:bodyPr>
            <a:normAutofit/>
          </a:bodyPr>
          <a:lstStyle>
            <a:lvl1pPr>
              <a:defRPr sz="2400"/>
            </a:lvl1pPr>
            <a:lvl2pPr>
              <a:defRPr sz="20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1935892" y="20910"/>
            <a:ext cx="5272217" cy="633047"/>
          </a:xfrm>
        </p:spPr>
        <p:txBody>
          <a:bodyPr/>
          <a:lstStyle/>
          <a:p>
            <a:r>
              <a:rPr lang="en-US"/>
              <a:t>Click to edit Master title style</a:t>
            </a:r>
          </a:p>
        </p:txBody>
      </p:sp>
      <p:sp>
        <p:nvSpPr>
          <p:cNvPr id="11" name="Text Placeholder 2"/>
          <p:cNvSpPr>
            <a:spLocks noGrp="1"/>
          </p:cNvSpPr>
          <p:nvPr>
            <p:ph type="body" idx="10"/>
          </p:nvPr>
        </p:nvSpPr>
        <p:spPr>
          <a:xfrm>
            <a:off x="625725" y="3641088"/>
            <a:ext cx="3868340" cy="551971"/>
          </a:xfrm>
        </p:spPr>
        <p:txBody>
          <a:bodyPr anchor="ctr">
            <a:normAutofit/>
          </a:bodyPr>
          <a:lstStyle>
            <a:lvl1pPr marL="285750" indent="-285750" algn="l">
              <a:buFont typeface="Arial" panose="020B0604020202020204" pitchFamily="34" charset="0"/>
              <a:buChar char="•"/>
              <a:defRPr sz="22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2" name="Content Placeholder 3"/>
          <p:cNvSpPr>
            <a:spLocks noGrp="1"/>
          </p:cNvSpPr>
          <p:nvPr>
            <p:ph sz="half" idx="11"/>
          </p:nvPr>
        </p:nvSpPr>
        <p:spPr>
          <a:xfrm>
            <a:off x="1037967" y="4258925"/>
            <a:ext cx="3456097" cy="1804124"/>
          </a:xfrm>
        </p:spPr>
        <p:txBody>
          <a:bodyPr>
            <a:normAutofit/>
          </a:bodyPr>
          <a:lstStyle>
            <a:lvl1pPr>
              <a:defRPr sz="2400"/>
            </a:lvl1pPr>
            <a:lvl2pPr>
              <a:defRPr sz="20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12"/>
          </p:nvPr>
        </p:nvSpPr>
        <p:spPr>
          <a:xfrm>
            <a:off x="4625033" y="3641088"/>
            <a:ext cx="3887391" cy="551971"/>
          </a:xfrm>
        </p:spPr>
        <p:txBody>
          <a:bodyPr anchor="ctr">
            <a:normAutofit/>
          </a:bodyPr>
          <a:lstStyle>
            <a:lvl1pPr marL="285750" indent="-285750">
              <a:buFont typeface="Arial" panose="020B0604020202020204" pitchFamily="34" charset="0"/>
              <a:buChar char="•"/>
              <a:defRPr sz="22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4" name="Content Placeholder 5"/>
          <p:cNvSpPr>
            <a:spLocks noGrp="1"/>
          </p:cNvSpPr>
          <p:nvPr>
            <p:ph sz="quarter" idx="13"/>
          </p:nvPr>
        </p:nvSpPr>
        <p:spPr>
          <a:xfrm>
            <a:off x="5033319" y="4258925"/>
            <a:ext cx="3479105" cy="1804124"/>
          </a:xfrm>
        </p:spPr>
        <p:txBody>
          <a:bodyPr>
            <a:normAutofit/>
          </a:bodyPr>
          <a:lstStyle>
            <a:lvl1pPr>
              <a:defRPr sz="2400"/>
            </a:lvl1pPr>
            <a:lvl2pPr>
              <a:defRPr sz="20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922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6EDA64-74B0-41F1-ABAC-4357A6A485B4}" type="datetimeFigureOut">
              <a:rPr lang="en-US" smtClean="0"/>
              <a:t>6/17/2022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E755B-658A-4767-96E4-E9AD4D6D9D7F}" type="slidenum">
              <a:rPr lang="en-US" smtClean="0"/>
              <a:t>‹#›</a:t>
            </a:fld>
            <a:endParaRPr lang="en-US"/>
          </a:p>
        </p:txBody>
      </p:sp>
    </p:spTree>
    <p:extLst>
      <p:ext uri="{BB962C8B-B14F-4D97-AF65-F5344CB8AC3E}">
        <p14:creationId xmlns:p14="http://schemas.microsoft.com/office/powerpoint/2010/main" val="398622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EDA64-74B0-41F1-ABAC-4357A6A485B4}" type="datetimeFigureOut">
              <a:rPr lang="en-US" smtClean="0"/>
              <a:t>6/17/2022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7E755B-658A-4767-96E4-E9AD4D6D9D7F}" type="slidenum">
              <a:rPr lang="en-US" smtClean="0"/>
              <a:t>‹#›</a:t>
            </a:fld>
            <a:endParaRPr lang="en-US"/>
          </a:p>
        </p:txBody>
      </p:sp>
    </p:spTree>
    <p:extLst>
      <p:ext uri="{BB962C8B-B14F-4D97-AF65-F5344CB8AC3E}">
        <p14:creationId xmlns:p14="http://schemas.microsoft.com/office/powerpoint/2010/main" val="320575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864158"/>
            <a:ext cx="2949178" cy="1193242"/>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76EDA64-74B0-41F1-ABAC-4357A6A485B4}"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E755B-658A-4767-96E4-E9AD4D6D9D7F}" type="slidenum">
              <a:rPr lang="en-US" smtClean="0"/>
              <a:t>‹#›</a:t>
            </a:fld>
            <a:endParaRPr lang="en-US"/>
          </a:p>
        </p:txBody>
      </p:sp>
    </p:spTree>
    <p:extLst>
      <p:ext uri="{BB962C8B-B14F-4D97-AF65-F5344CB8AC3E}">
        <p14:creationId xmlns:p14="http://schemas.microsoft.com/office/powerpoint/2010/main" val="228040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35892" y="20910"/>
            <a:ext cx="5272217" cy="63304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055077"/>
            <a:ext cx="7886700" cy="51218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76EDA64-74B0-41F1-ABAC-4357A6A485B4}" type="datetimeFigureOut">
              <a:rPr lang="en-US" smtClean="0"/>
              <a:t>6/17/2022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7E755B-658A-4767-96E4-E9AD4D6D9D7F}" type="slidenum">
              <a:rPr lang="en-US" smtClean="0"/>
              <a:t>‹#›</a:t>
            </a:fld>
            <a:endParaRPr lang="en-US"/>
          </a:p>
        </p:txBody>
      </p:sp>
    </p:spTree>
    <p:extLst>
      <p:ext uri="{BB962C8B-B14F-4D97-AF65-F5344CB8AC3E}">
        <p14:creationId xmlns:p14="http://schemas.microsoft.com/office/powerpoint/2010/main" val="3475839359"/>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51" r:id="rId3"/>
    <p:sldLayoutId id="2147483652" r:id="rId4"/>
    <p:sldLayoutId id="2147483653" r:id="rId5"/>
    <p:sldLayoutId id="2147483664" r:id="rId6"/>
    <p:sldLayoutId id="2147483654" r:id="rId7"/>
    <p:sldLayoutId id="2147483655" r:id="rId8"/>
    <p:sldLayoutId id="2147483656" r:id="rId9"/>
    <p:sldLayoutId id="2147483657" r:id="rId10"/>
    <p:sldLayoutId id="2147483658" r:id="rId11"/>
    <p:sldLayoutId id="2147483659" r:id="rId12"/>
    <p:sldLayoutId id="2147483662" r:id="rId13"/>
    <p:sldLayoutId id="2147483665" r:id="rId14"/>
  </p:sldLayoutIdLst>
  <p:txStyles>
    <p:titleStyle>
      <a:lvl1pPr algn="ctr" defTabSz="685800" rtl="0" eaLnBrk="1" latinLnBrk="0" hangingPunct="1">
        <a:lnSpc>
          <a:spcPct val="90000"/>
        </a:lnSpc>
        <a:spcBef>
          <a:spcPct val="0"/>
        </a:spcBef>
        <a:buNone/>
        <a:defRPr sz="3200" b="1" kern="1200">
          <a:solidFill>
            <a:srgbClr val="00206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rgbClr val="00206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206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206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206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206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18/10/relationships/comments" Target="../comments/modernComment_145_800FF5F9.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entral Park Lapse.mov">
            <a:hlinkClick r:id="" action="ppaction://media"/>
            <a:extLst>
              <a:ext uri="{FF2B5EF4-FFF2-40B4-BE49-F238E27FC236}">
                <a16:creationId xmlns:a16="http://schemas.microsoft.com/office/drawing/2014/main" xmlns="" id="{81887EB3-3418-ED4E-BEA0-1FCF3F5A33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93921"/>
            <a:ext cx="9144000" cy="4271784"/>
          </a:xfrm>
          <a:prstGeom prst="rect">
            <a:avLst/>
          </a:prstGeom>
        </p:spPr>
      </p:pic>
      <p:sp>
        <p:nvSpPr>
          <p:cNvPr id="2" name="Rectangle 1"/>
          <p:cNvSpPr/>
          <p:nvPr/>
        </p:nvSpPr>
        <p:spPr>
          <a:xfrm>
            <a:off x="2286000" y="2300230"/>
            <a:ext cx="4572000" cy="424732"/>
          </a:xfrm>
          <a:prstGeom prst="rect">
            <a:avLst/>
          </a:prstGeom>
        </p:spPr>
        <p:txBody>
          <a:bodyPr>
            <a:spAutoFit/>
          </a:bodyPr>
          <a:lstStyle/>
          <a:p>
            <a:pPr algn="ctr">
              <a:lnSpc>
                <a:spcPct val="90000"/>
              </a:lnSpc>
              <a:spcBef>
                <a:spcPct val="20000"/>
              </a:spcBef>
              <a:buClr>
                <a:srgbClr val="FFFF00"/>
              </a:buClr>
              <a:defRPr/>
            </a:pPr>
            <a:endParaRPr lang="en-US" dirty="0">
              <a:solidFill>
                <a:srgbClr val="FFFFFF"/>
              </a:solidFill>
              <a:latin typeface="Arial"/>
              <a:cs typeface="Times New Roman" charset="0"/>
            </a:endParaRPr>
          </a:p>
        </p:txBody>
      </p:sp>
      <p:sp>
        <p:nvSpPr>
          <p:cNvPr id="3" name="Title 2"/>
          <p:cNvSpPr>
            <a:spLocks noGrp="1"/>
          </p:cNvSpPr>
          <p:nvPr>
            <p:ph type="title" idx="4294967295"/>
          </p:nvPr>
        </p:nvSpPr>
        <p:spPr>
          <a:xfrm>
            <a:off x="0" y="325602"/>
            <a:ext cx="9144000" cy="1313342"/>
          </a:xfrm>
        </p:spPr>
        <p:txBody>
          <a:bodyPr/>
          <a:lstStyle/>
          <a:p>
            <a:r>
              <a:rPr lang="en-US" sz="3800" b="0" dirty="0"/>
              <a:t>Descriptive Epidemiology Study of the </a:t>
            </a:r>
            <a:r>
              <a:rPr lang="en-US" sz="3800" dirty="0"/>
              <a:t>J</a:t>
            </a:r>
            <a:r>
              <a:rPr lang="en-US" sz="3800" b="0" dirty="0"/>
              <a:t>ustifying </a:t>
            </a:r>
            <a:r>
              <a:rPr lang="en-US" sz="3800" dirty="0"/>
              <a:t>P</a:t>
            </a:r>
            <a:r>
              <a:rPr lang="en-US" sz="3800" b="0" dirty="0"/>
              <a:t>atellar </a:t>
            </a:r>
            <a:r>
              <a:rPr lang="en-US" sz="3800" dirty="0"/>
              <a:t>I</a:t>
            </a:r>
            <a:r>
              <a:rPr lang="en-US" sz="3800" b="0" dirty="0"/>
              <a:t>nstability </a:t>
            </a:r>
            <a:r>
              <a:rPr lang="en-US" sz="3800" dirty="0"/>
              <a:t>T</a:t>
            </a:r>
            <a:r>
              <a:rPr lang="en-US" sz="3800" b="0" dirty="0"/>
              <a:t>reatment by </a:t>
            </a:r>
            <a:r>
              <a:rPr lang="en-US" sz="3800" dirty="0"/>
              <a:t>E</a:t>
            </a:r>
            <a:r>
              <a:rPr lang="en-US" sz="3800" b="0" dirty="0"/>
              <a:t>arly </a:t>
            </a:r>
            <a:r>
              <a:rPr lang="en-US" sz="3800" dirty="0"/>
              <a:t>R</a:t>
            </a:r>
            <a:r>
              <a:rPr lang="en-US" sz="3800" b="0" dirty="0"/>
              <a:t>esults (</a:t>
            </a:r>
            <a:r>
              <a:rPr lang="en-US" sz="3800" dirty="0"/>
              <a:t>JUPITER</a:t>
            </a:r>
            <a:r>
              <a:rPr lang="en-US" sz="3800" b="0" dirty="0"/>
              <a:t>) Cohort</a:t>
            </a:r>
          </a:p>
        </p:txBody>
      </p:sp>
      <p:sp>
        <p:nvSpPr>
          <p:cNvPr id="23" name="Title 2">
            <a:extLst>
              <a:ext uri="{FF2B5EF4-FFF2-40B4-BE49-F238E27FC236}">
                <a16:creationId xmlns:a16="http://schemas.microsoft.com/office/drawing/2014/main" xmlns="" id="{6ED5F42E-1844-4A42-AE64-201EB61C0D45}"/>
              </a:ext>
            </a:extLst>
          </p:cNvPr>
          <p:cNvSpPr txBox="1">
            <a:spLocks/>
          </p:cNvSpPr>
          <p:nvPr/>
        </p:nvSpPr>
        <p:spPr>
          <a:xfrm>
            <a:off x="0" y="2062601"/>
            <a:ext cx="6231467" cy="2286000"/>
          </a:xfrm>
          <a:prstGeom prst="rect">
            <a:avLst/>
          </a:prstGeom>
          <a:noFill/>
          <a:ln>
            <a:solidFill>
              <a:schemeClr val="tx2"/>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rgbClr val="FFFF00"/>
              </a:buClr>
              <a:defRPr/>
            </a:pPr>
            <a:r>
              <a:rPr lang="en-US" sz="2200" b="1" dirty="0">
                <a:solidFill>
                  <a:srgbClr val="FF0000"/>
                </a:solidFill>
              </a:rPr>
              <a:t>Meghan E. Bishop MD</a:t>
            </a:r>
            <a:r>
              <a:rPr lang="en-US" sz="2200" b="1" baseline="30000" dirty="0">
                <a:solidFill>
                  <a:srgbClr val="FF0000"/>
                </a:solidFill>
              </a:rPr>
              <a:t>1</a:t>
            </a:r>
          </a:p>
          <a:p>
            <a:pPr algn="ctr">
              <a:spcBef>
                <a:spcPct val="20000"/>
              </a:spcBef>
              <a:buClr>
                <a:srgbClr val="FFFF00"/>
              </a:buClr>
              <a:defRPr/>
            </a:pPr>
            <a:r>
              <a:rPr lang="en-US" sz="2100" dirty="0">
                <a:solidFill>
                  <a:srgbClr val="FF0000"/>
                </a:solidFill>
              </a:rPr>
              <a:t>Jacqueline M. Brady MD</a:t>
            </a:r>
            <a:r>
              <a:rPr lang="en-US" sz="2100" baseline="30000" dirty="0">
                <a:solidFill>
                  <a:srgbClr val="FF0000"/>
                </a:solidFill>
              </a:rPr>
              <a:t>2</a:t>
            </a:r>
            <a:r>
              <a:rPr lang="en-US" sz="2100" dirty="0">
                <a:solidFill>
                  <a:srgbClr val="FF0000"/>
                </a:solidFill>
              </a:rPr>
              <a:t>; </a:t>
            </a:r>
            <a:r>
              <a:rPr lang="en-US" sz="2100" dirty="0" err="1">
                <a:solidFill>
                  <a:srgbClr val="FF0000"/>
                </a:solidFill>
              </a:rPr>
              <a:t>Shital</a:t>
            </a:r>
            <a:r>
              <a:rPr lang="en-US" sz="2100" dirty="0">
                <a:solidFill>
                  <a:srgbClr val="FF0000"/>
                </a:solidFill>
              </a:rPr>
              <a:t> Parikh MD, FACS</a:t>
            </a:r>
            <a:r>
              <a:rPr lang="en-US" sz="2100" baseline="30000" dirty="0">
                <a:solidFill>
                  <a:srgbClr val="FF0000"/>
                </a:solidFill>
              </a:rPr>
              <a:t>3</a:t>
            </a:r>
            <a:r>
              <a:rPr lang="en-US" sz="2100" dirty="0">
                <a:solidFill>
                  <a:srgbClr val="FF0000"/>
                </a:solidFill>
              </a:rPr>
              <a:t>; Simone Gruber BA</a:t>
            </a:r>
            <a:r>
              <a:rPr lang="en-US" sz="2100" baseline="30000" dirty="0">
                <a:solidFill>
                  <a:srgbClr val="FF0000"/>
                </a:solidFill>
              </a:rPr>
              <a:t>4</a:t>
            </a:r>
            <a:r>
              <a:rPr lang="en-US" sz="2100" dirty="0">
                <a:solidFill>
                  <a:srgbClr val="FF0000"/>
                </a:solidFill>
              </a:rPr>
              <a:t>; Joseph Nguyen MPH</a:t>
            </a:r>
            <a:r>
              <a:rPr lang="en-US" sz="2100" baseline="30000" dirty="0">
                <a:solidFill>
                  <a:srgbClr val="FF0000"/>
                </a:solidFill>
              </a:rPr>
              <a:t>4</a:t>
            </a:r>
            <a:r>
              <a:rPr lang="en-US" sz="2100" dirty="0">
                <a:solidFill>
                  <a:srgbClr val="FF0000"/>
                </a:solidFill>
              </a:rPr>
              <a:t>;</a:t>
            </a:r>
          </a:p>
          <a:p>
            <a:pPr algn="ctr">
              <a:spcBef>
                <a:spcPct val="20000"/>
              </a:spcBef>
              <a:buClr>
                <a:srgbClr val="FFFF00"/>
              </a:buClr>
              <a:defRPr/>
            </a:pPr>
            <a:r>
              <a:rPr lang="en-US" sz="2100" dirty="0">
                <a:solidFill>
                  <a:srgbClr val="FF0000"/>
                </a:solidFill>
              </a:rPr>
              <a:t> Beth E. </a:t>
            </a:r>
            <a:r>
              <a:rPr lang="en-US" sz="2100" dirty="0" err="1">
                <a:solidFill>
                  <a:srgbClr val="FF0000"/>
                </a:solidFill>
              </a:rPr>
              <a:t>Shubin</a:t>
            </a:r>
            <a:r>
              <a:rPr lang="en-US" sz="2100" dirty="0">
                <a:solidFill>
                  <a:srgbClr val="FF0000"/>
                </a:solidFill>
              </a:rPr>
              <a:t> Stein MD</a:t>
            </a:r>
            <a:r>
              <a:rPr lang="en-US" sz="2100" baseline="30000" dirty="0">
                <a:solidFill>
                  <a:srgbClr val="FF0000"/>
                </a:solidFill>
              </a:rPr>
              <a:t>4</a:t>
            </a:r>
            <a:r>
              <a:rPr lang="en-US" sz="2100" dirty="0">
                <a:solidFill>
                  <a:srgbClr val="FF0000"/>
                </a:solidFill>
              </a:rPr>
              <a:t>; and the JUPITER Group*</a:t>
            </a:r>
          </a:p>
          <a:p>
            <a:pPr algn="ctr">
              <a:spcBef>
                <a:spcPct val="20000"/>
              </a:spcBef>
              <a:buClr>
                <a:srgbClr val="FFFF00"/>
              </a:buClr>
              <a:defRPr/>
            </a:pPr>
            <a:r>
              <a:rPr lang="en-US" sz="2000" b="1" dirty="0">
                <a:solidFill>
                  <a:srgbClr val="FF0000"/>
                </a:solidFill>
              </a:rPr>
              <a:t>AOSSM 50</a:t>
            </a:r>
            <a:r>
              <a:rPr lang="en-US" sz="2000" b="1" baseline="30000" dirty="0">
                <a:solidFill>
                  <a:srgbClr val="FF0000"/>
                </a:solidFill>
              </a:rPr>
              <a:t>th</a:t>
            </a:r>
            <a:r>
              <a:rPr lang="en-US" sz="2000" b="1" dirty="0">
                <a:solidFill>
                  <a:srgbClr val="FF0000"/>
                </a:solidFill>
              </a:rPr>
              <a:t> Annual Meeting</a:t>
            </a:r>
          </a:p>
          <a:p>
            <a:pPr algn="ctr">
              <a:spcBef>
                <a:spcPct val="20000"/>
              </a:spcBef>
              <a:buClr>
                <a:srgbClr val="FFFF00"/>
              </a:buClr>
              <a:defRPr/>
            </a:pPr>
            <a:r>
              <a:rPr lang="en-US" sz="2000" b="1" dirty="0">
                <a:solidFill>
                  <a:srgbClr val="FF0000"/>
                </a:solidFill>
              </a:rPr>
              <a:t>July 15, 2022</a:t>
            </a:r>
          </a:p>
          <a:p>
            <a:pPr algn="ctr">
              <a:spcBef>
                <a:spcPct val="20000"/>
              </a:spcBef>
              <a:buClr>
                <a:srgbClr val="FFFF00"/>
              </a:buClr>
              <a:defRPr/>
            </a:pPr>
            <a:endParaRPr lang="en-US" sz="2000" b="1" dirty="0">
              <a:solidFill>
                <a:srgbClr val="FF0000"/>
              </a:solidFill>
            </a:endParaRPr>
          </a:p>
          <a:p>
            <a:pPr algn="ctr">
              <a:spcBef>
                <a:spcPct val="20000"/>
              </a:spcBef>
              <a:buClr>
                <a:srgbClr val="FFFF00"/>
              </a:buClr>
              <a:defRPr/>
            </a:pPr>
            <a:r>
              <a:rPr lang="en-US" sz="2000" baseline="30000" dirty="0">
                <a:solidFill>
                  <a:srgbClr val="FF0000"/>
                </a:solidFill>
              </a:rPr>
              <a:t>1</a:t>
            </a:r>
            <a:r>
              <a:rPr lang="en-US" sz="2000" dirty="0">
                <a:solidFill>
                  <a:srgbClr val="FF0000"/>
                </a:solidFill>
              </a:rPr>
              <a:t>Rothman </a:t>
            </a:r>
            <a:r>
              <a:rPr lang="en-US" sz="2000" dirty="0" err="1">
                <a:solidFill>
                  <a:srgbClr val="FF0000"/>
                </a:solidFill>
              </a:rPr>
              <a:t>Orthopaedic</a:t>
            </a:r>
            <a:r>
              <a:rPr lang="en-US" sz="2000" dirty="0">
                <a:solidFill>
                  <a:srgbClr val="FF0000"/>
                </a:solidFill>
              </a:rPr>
              <a:t> Institute, New York, NY</a:t>
            </a:r>
          </a:p>
          <a:p>
            <a:pPr algn="ctr">
              <a:spcBef>
                <a:spcPct val="20000"/>
              </a:spcBef>
              <a:buClr>
                <a:srgbClr val="FFFF00"/>
              </a:buClr>
              <a:defRPr/>
            </a:pPr>
            <a:r>
              <a:rPr lang="en-US" sz="2000" b="1" baseline="30000" dirty="0">
                <a:solidFill>
                  <a:srgbClr val="FF0000"/>
                </a:solidFill>
              </a:rPr>
              <a:t>2</a:t>
            </a:r>
            <a:r>
              <a:rPr lang="en-US" sz="2000" dirty="0">
                <a:solidFill>
                  <a:srgbClr val="FF0000"/>
                </a:solidFill>
              </a:rPr>
              <a:t>Oregon Health and Science University, Portland, OR</a:t>
            </a:r>
          </a:p>
          <a:p>
            <a:pPr algn="ctr">
              <a:spcBef>
                <a:spcPct val="20000"/>
              </a:spcBef>
              <a:buClr>
                <a:srgbClr val="FFFF00"/>
              </a:buClr>
              <a:defRPr/>
            </a:pPr>
            <a:r>
              <a:rPr lang="en-US" sz="2000" baseline="30000" dirty="0">
                <a:solidFill>
                  <a:srgbClr val="FF0000"/>
                </a:solidFill>
              </a:rPr>
              <a:t>3</a:t>
            </a:r>
            <a:r>
              <a:rPr lang="en-US" sz="2000" dirty="0">
                <a:solidFill>
                  <a:srgbClr val="FF0000"/>
                </a:solidFill>
              </a:rPr>
              <a:t>Cincinnati Children’s Hospital, Cincinnati, OH</a:t>
            </a:r>
          </a:p>
          <a:p>
            <a:pPr algn="ctr">
              <a:spcBef>
                <a:spcPct val="20000"/>
              </a:spcBef>
              <a:buClr>
                <a:srgbClr val="FFFF00"/>
              </a:buClr>
              <a:defRPr/>
            </a:pPr>
            <a:r>
              <a:rPr lang="en-US" sz="2000" baseline="30000" dirty="0">
                <a:solidFill>
                  <a:srgbClr val="FF0000"/>
                </a:solidFill>
              </a:rPr>
              <a:t>4</a:t>
            </a:r>
            <a:r>
              <a:rPr lang="en-US" sz="2000" dirty="0">
                <a:solidFill>
                  <a:srgbClr val="FF0000"/>
                </a:solidFill>
              </a:rPr>
              <a:t>Hospital for Special Surgery, New York, NY</a:t>
            </a:r>
            <a:endParaRPr lang="en-US" sz="2000" b="1" dirty="0">
              <a:solidFill>
                <a:srgbClr val="FF0000"/>
              </a:solidFill>
            </a:endParaRPr>
          </a:p>
          <a:p>
            <a:pPr algn="ctr">
              <a:spcBef>
                <a:spcPct val="20000"/>
              </a:spcBef>
              <a:buClr>
                <a:srgbClr val="FFFF00"/>
              </a:buClr>
              <a:defRPr/>
            </a:pPr>
            <a:endParaRPr lang="en-US" sz="2800" b="1" dirty="0">
              <a:ln w="12700" cmpd="sng">
                <a:solidFill>
                  <a:schemeClr val="bg1"/>
                </a:solidFill>
                <a:prstDash val="solid"/>
              </a:ln>
              <a:solidFill>
                <a:srgbClr val="FF0000"/>
              </a:solidFill>
              <a:latin typeface="Arial"/>
              <a:cs typeface="Arial"/>
            </a:endParaRPr>
          </a:p>
          <a:p>
            <a:pPr algn="ctr">
              <a:spcBef>
                <a:spcPct val="20000"/>
              </a:spcBef>
              <a:buClr>
                <a:srgbClr val="FFFF00"/>
              </a:buClr>
              <a:defRPr/>
            </a:pPr>
            <a:endParaRPr lang="en-US" sz="2800" b="1" dirty="0">
              <a:ln w="12700" cmpd="sng">
                <a:solidFill>
                  <a:schemeClr val="bg1"/>
                </a:solidFill>
                <a:prstDash val="solid"/>
              </a:ln>
              <a:solidFill>
                <a:srgbClr val="FF0000"/>
              </a:solidFill>
              <a:latin typeface="Arial"/>
              <a:cs typeface="Arial"/>
            </a:endParaRPr>
          </a:p>
          <a:p>
            <a:endParaRPr lang="en-US" sz="2800" b="1" dirty="0">
              <a:ln w="12700" cmpd="sng">
                <a:solidFill>
                  <a:schemeClr val="bg1"/>
                </a:solidFill>
                <a:prstDash val="solid"/>
              </a:ln>
              <a:solidFill>
                <a:srgbClr val="FF0000"/>
              </a:solidFill>
              <a:latin typeface="Arial"/>
              <a:cs typeface="Arial"/>
            </a:endParaRPr>
          </a:p>
          <a:p>
            <a:r>
              <a:rPr lang="en-US" sz="2400" b="1" dirty="0">
                <a:solidFill>
                  <a:srgbClr val="FF0000"/>
                </a:solidFill>
                <a:latin typeface="Times New Roman"/>
                <a:cs typeface="Times New Roman"/>
              </a:rPr>
              <a:t/>
            </a:r>
            <a:br>
              <a:rPr lang="en-US" sz="2400" b="1" dirty="0">
                <a:solidFill>
                  <a:srgbClr val="FF0000"/>
                </a:solidFill>
                <a:latin typeface="Times New Roman"/>
                <a:cs typeface="Times New Roman"/>
              </a:rPr>
            </a:br>
            <a:endParaRPr lang="en-US" sz="2400" b="1" dirty="0">
              <a:solidFill>
                <a:srgbClr val="FF0000"/>
              </a:solidFill>
              <a:latin typeface="Times New Roman"/>
              <a:cs typeface="Times New Roman"/>
            </a:endParaRPr>
          </a:p>
        </p:txBody>
      </p:sp>
      <p:pic>
        <p:nvPicPr>
          <p:cNvPr id="5" name="Picture 4"/>
          <p:cNvPicPr>
            <a:picLocks noChangeAspect="1"/>
          </p:cNvPicPr>
          <p:nvPr/>
        </p:nvPicPr>
        <p:blipFill>
          <a:blip r:embed="rId5"/>
          <a:stretch>
            <a:fillRect/>
          </a:stretch>
        </p:blipFill>
        <p:spPr>
          <a:xfrm>
            <a:off x="0" y="6096000"/>
            <a:ext cx="3543300" cy="762000"/>
          </a:xfrm>
          <a:prstGeom prst="rect">
            <a:avLst/>
          </a:prstGeom>
        </p:spPr>
      </p:pic>
      <p:pic>
        <p:nvPicPr>
          <p:cNvPr id="4" name="Picture 3"/>
          <p:cNvPicPr>
            <a:picLocks noChangeAspect="1"/>
          </p:cNvPicPr>
          <p:nvPr/>
        </p:nvPicPr>
        <p:blipFill>
          <a:blip r:embed="rId6"/>
          <a:stretch>
            <a:fillRect/>
          </a:stretch>
        </p:blipFill>
        <p:spPr>
          <a:xfrm>
            <a:off x="5991529" y="6153885"/>
            <a:ext cx="720780" cy="704114"/>
          </a:xfrm>
          <a:prstGeom prst="rect">
            <a:avLst/>
          </a:prstGeom>
        </p:spPr>
      </p:pic>
      <p:pic>
        <p:nvPicPr>
          <p:cNvPr id="6" name="Picture 5"/>
          <p:cNvPicPr>
            <a:picLocks noChangeAspect="1"/>
          </p:cNvPicPr>
          <p:nvPr/>
        </p:nvPicPr>
        <p:blipFill>
          <a:blip r:embed="rId7"/>
          <a:stretch>
            <a:fillRect/>
          </a:stretch>
        </p:blipFill>
        <p:spPr>
          <a:xfrm>
            <a:off x="4430865" y="6162795"/>
            <a:ext cx="1528101" cy="695205"/>
          </a:xfrm>
          <a:prstGeom prst="rect">
            <a:avLst/>
          </a:prstGeom>
        </p:spPr>
      </p:pic>
      <p:pic>
        <p:nvPicPr>
          <p:cNvPr id="7" name="Picture 6"/>
          <p:cNvPicPr>
            <a:picLocks noChangeAspect="1"/>
          </p:cNvPicPr>
          <p:nvPr/>
        </p:nvPicPr>
        <p:blipFill>
          <a:blip r:embed="rId8"/>
          <a:stretch>
            <a:fillRect/>
          </a:stretch>
        </p:blipFill>
        <p:spPr>
          <a:xfrm>
            <a:off x="3608698" y="6186445"/>
            <a:ext cx="813433" cy="671555"/>
          </a:xfrm>
          <a:prstGeom prst="rect">
            <a:avLst/>
          </a:prstGeom>
        </p:spPr>
      </p:pic>
    </p:spTree>
    <p:extLst>
      <p:ext uri="{BB962C8B-B14F-4D97-AF65-F5344CB8AC3E}">
        <p14:creationId xmlns:p14="http://schemas.microsoft.com/office/powerpoint/2010/main" val="1608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Results</a:t>
            </a:r>
          </a:p>
        </p:txBody>
      </p:sp>
      <p:sp>
        <p:nvSpPr>
          <p:cNvPr id="8" name="TextBox 7"/>
          <p:cNvSpPr txBox="1"/>
          <p:nvPr/>
        </p:nvSpPr>
        <p:spPr>
          <a:xfrm>
            <a:off x="301145" y="982053"/>
            <a:ext cx="3476123" cy="4647426"/>
          </a:xfrm>
          <a:prstGeom prst="rect">
            <a:avLst/>
          </a:prstGeom>
          <a:noFill/>
        </p:spPr>
        <p:txBody>
          <a:bodyPr wrap="square" rtlCol="0">
            <a:spAutoFit/>
          </a:bodyPr>
          <a:lstStyle/>
          <a:p>
            <a:pPr marL="285750" indent="-285750">
              <a:buFont typeface="Arial"/>
              <a:buChar char="•"/>
            </a:pPr>
            <a:r>
              <a:rPr lang="en-US" sz="2800" dirty="0">
                <a:solidFill>
                  <a:schemeClr val="tx1">
                    <a:lumMod val="75000"/>
                    <a:lumOff val="25000"/>
                  </a:schemeClr>
                </a:solidFill>
              </a:rPr>
              <a:t>As of December 31</a:t>
            </a:r>
            <a:r>
              <a:rPr lang="en-US" sz="2800" baseline="30000" dirty="0">
                <a:solidFill>
                  <a:schemeClr val="tx1">
                    <a:lumMod val="75000"/>
                    <a:lumOff val="25000"/>
                  </a:schemeClr>
                </a:solidFill>
              </a:rPr>
              <a:t>st</a:t>
            </a:r>
            <a:r>
              <a:rPr lang="en-US" sz="2800" dirty="0">
                <a:solidFill>
                  <a:schemeClr val="tx1">
                    <a:lumMod val="75000"/>
                    <a:lumOff val="25000"/>
                  </a:schemeClr>
                </a:solidFill>
              </a:rPr>
              <a:t>, 2021, </a:t>
            </a:r>
            <a:r>
              <a:rPr lang="en-US" sz="2800" b="1" dirty="0">
                <a:solidFill>
                  <a:schemeClr val="tx1">
                    <a:lumMod val="75000"/>
                    <a:lumOff val="25000"/>
                  </a:schemeClr>
                </a:solidFill>
              </a:rPr>
              <a:t>22 surgeons </a:t>
            </a:r>
            <a:r>
              <a:rPr lang="en-US" sz="2800" dirty="0">
                <a:solidFill>
                  <a:schemeClr val="tx1">
                    <a:lumMod val="75000"/>
                    <a:lumOff val="25000"/>
                  </a:schemeClr>
                </a:solidFill>
              </a:rPr>
              <a:t>from</a:t>
            </a:r>
            <a:r>
              <a:rPr lang="en-US" sz="2800" b="1" dirty="0">
                <a:solidFill>
                  <a:schemeClr val="tx1">
                    <a:lumMod val="75000"/>
                    <a:lumOff val="25000"/>
                  </a:schemeClr>
                </a:solidFill>
              </a:rPr>
              <a:t> 12 different sites</a:t>
            </a:r>
            <a:r>
              <a:rPr lang="en-US" sz="2800" dirty="0">
                <a:solidFill>
                  <a:schemeClr val="tx1">
                    <a:lumMod val="75000"/>
                    <a:lumOff val="25000"/>
                  </a:schemeClr>
                </a:solidFill>
              </a:rPr>
              <a:t> had prospectively enrolled a total of </a:t>
            </a:r>
            <a:r>
              <a:rPr lang="en-US" sz="2800" b="1" dirty="0">
                <a:solidFill>
                  <a:schemeClr val="tx1">
                    <a:lumMod val="75000"/>
                    <a:lumOff val="25000"/>
                  </a:schemeClr>
                </a:solidFill>
              </a:rPr>
              <a:t>1825 </a:t>
            </a:r>
            <a:r>
              <a:rPr lang="en-US" sz="2800" dirty="0">
                <a:solidFill>
                  <a:schemeClr val="tx1">
                    <a:lumMod val="75000"/>
                    <a:lumOff val="25000"/>
                  </a:schemeClr>
                </a:solidFill>
              </a:rPr>
              <a:t>patients, </a:t>
            </a:r>
            <a:r>
              <a:rPr lang="en-US" sz="2800" b="1" dirty="0">
                <a:solidFill>
                  <a:schemeClr val="tx1">
                    <a:lumMod val="75000"/>
                    <a:lumOff val="25000"/>
                  </a:schemeClr>
                </a:solidFill>
              </a:rPr>
              <a:t>2,073</a:t>
            </a:r>
            <a:r>
              <a:rPr lang="en-US" sz="2800" dirty="0">
                <a:solidFill>
                  <a:schemeClr val="tx1">
                    <a:lumMod val="75000"/>
                    <a:lumOff val="25000"/>
                  </a:schemeClr>
                </a:solidFill>
              </a:rPr>
              <a:t> knees.</a:t>
            </a:r>
          </a:p>
          <a:p>
            <a:pPr marL="742950" lvl="1" indent="-285750">
              <a:buFont typeface="Arial"/>
              <a:buChar char="•"/>
            </a:pPr>
            <a:r>
              <a:rPr lang="en-US" sz="2400" b="1" dirty="0">
                <a:solidFill>
                  <a:schemeClr val="tx1">
                    <a:lumMod val="75000"/>
                    <a:lumOff val="25000"/>
                  </a:schemeClr>
                </a:solidFill>
              </a:rPr>
              <a:t>62% female, 38% male</a:t>
            </a:r>
            <a:r>
              <a:rPr lang="en-US" sz="2400" dirty="0">
                <a:solidFill>
                  <a:schemeClr val="tx1">
                    <a:lumMod val="75000"/>
                    <a:lumOff val="25000"/>
                  </a:schemeClr>
                </a:solidFill>
              </a:rPr>
              <a:t>; average age </a:t>
            </a:r>
            <a:r>
              <a:rPr lang="en-US" sz="2400" b="1" dirty="0">
                <a:solidFill>
                  <a:schemeClr val="tx1">
                    <a:lumMod val="75000"/>
                    <a:lumOff val="25000"/>
                  </a:schemeClr>
                </a:solidFill>
              </a:rPr>
              <a:t>19.1 years old</a:t>
            </a:r>
            <a:endParaRPr lang="en-US" sz="2400" dirty="0">
              <a:solidFill>
                <a:schemeClr val="tx1">
                  <a:lumMod val="75000"/>
                  <a:lumOff val="2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698661664"/>
              </p:ext>
            </p:extLst>
          </p:nvPr>
        </p:nvGraphicFramePr>
        <p:xfrm>
          <a:off x="4025218" y="1299320"/>
          <a:ext cx="4907124" cy="4145280"/>
        </p:xfrm>
        <a:graphic>
          <a:graphicData uri="http://schemas.openxmlformats.org/drawingml/2006/table">
            <a:tbl>
              <a:tblPr firstRow="1" bandRow="1">
                <a:tableStyleId>{5C22544A-7EE6-4342-B048-85BDC9FD1C3A}</a:tableStyleId>
              </a:tblPr>
              <a:tblGrid>
                <a:gridCol w="4907124">
                  <a:extLst>
                    <a:ext uri="{9D8B030D-6E8A-4147-A177-3AD203B41FA5}">
                      <a16:colId xmlns:a16="http://schemas.microsoft.com/office/drawing/2014/main" xmlns="" val="20000"/>
                    </a:ext>
                  </a:extLst>
                </a:gridCol>
              </a:tblGrid>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000" dirty="0"/>
                        <a:t>Site Name</a:t>
                      </a:r>
                    </a:p>
                  </a:txBody>
                  <a:tcPr/>
                </a:tc>
                <a:extLst>
                  <a:ext uri="{0D108BD9-81ED-4DB2-BD59-A6C34878D82A}">
                    <a16:rowId xmlns:a16="http://schemas.microsoft.com/office/drawing/2014/main" xmlns="" val="10000"/>
                  </a:ext>
                </a:extLst>
              </a:tr>
              <a:tr h="370840">
                <a:tc>
                  <a:txBody>
                    <a:bodyPr/>
                    <a:lstStyle/>
                    <a:p>
                      <a:r>
                        <a:rPr lang="en-US" sz="2000" dirty="0"/>
                        <a:t>Cincinnati Children’s Hospital Medical Center</a:t>
                      </a:r>
                    </a:p>
                    <a:p>
                      <a:r>
                        <a:rPr lang="en-US" sz="2000" dirty="0"/>
                        <a:t>Hospital for Special Surgery</a:t>
                      </a:r>
                    </a:p>
                    <a:p>
                      <a:r>
                        <a:rPr lang="en-US" sz="2000" dirty="0" err="1"/>
                        <a:t>NorthShore</a:t>
                      </a:r>
                      <a:r>
                        <a:rPr lang="en-US" sz="2000" dirty="0"/>
                        <a:t> University</a:t>
                      </a:r>
                    </a:p>
                    <a:p>
                      <a:r>
                        <a:rPr lang="en-US" sz="2000" dirty="0" err="1"/>
                        <a:t>OrthoIndy</a:t>
                      </a:r>
                      <a:endParaRPr lang="en-US" sz="2000" dirty="0"/>
                    </a:p>
                    <a:p>
                      <a:r>
                        <a:rPr lang="en-US" sz="2000" dirty="0"/>
                        <a:t>University of Minnesota/TRIA</a:t>
                      </a:r>
                    </a:p>
                    <a:p>
                      <a:r>
                        <a:rPr lang="en-US" sz="2000" dirty="0"/>
                        <a:t>Texas Scottish Rite Hospital</a:t>
                      </a:r>
                    </a:p>
                    <a:p>
                      <a:r>
                        <a:rPr lang="en-US" sz="2000" dirty="0"/>
                        <a:t>Oregon Health and Science University</a:t>
                      </a:r>
                    </a:p>
                    <a:p>
                      <a:r>
                        <a:rPr lang="en-US" sz="2000" dirty="0"/>
                        <a:t>Boston Children’s</a:t>
                      </a:r>
                    </a:p>
                    <a:p>
                      <a:r>
                        <a:rPr lang="en-US" sz="2000" dirty="0"/>
                        <a:t>OSU Medical Center</a:t>
                      </a:r>
                    </a:p>
                    <a:p>
                      <a:r>
                        <a:rPr lang="en-US" sz="2000" dirty="0"/>
                        <a:t>Columbia University</a:t>
                      </a:r>
                      <a:r>
                        <a:rPr lang="en-US" sz="2000" baseline="0" dirty="0"/>
                        <a:t> </a:t>
                      </a:r>
                    </a:p>
                    <a:p>
                      <a:r>
                        <a:rPr lang="en-US" sz="2000" baseline="0" dirty="0"/>
                        <a:t>RUSH Orthopedics</a:t>
                      </a:r>
                    </a:p>
                    <a:p>
                      <a:r>
                        <a:rPr lang="en-US" sz="2000" baseline="0" dirty="0"/>
                        <a:t>Stanford University</a:t>
                      </a:r>
                      <a:endParaRPr lang="en-US" sz="2000" dirty="0"/>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38373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lstStyle/>
          <a:p>
            <a:r>
              <a:rPr lang="en-US" sz="2400" dirty="0">
                <a:solidFill>
                  <a:schemeClr val="tx1">
                    <a:lumMod val="75000"/>
                    <a:lumOff val="25000"/>
                  </a:schemeClr>
                </a:solidFill>
              </a:rPr>
              <a:t>Demographics </a:t>
            </a:r>
          </a:p>
        </p:txBody>
      </p:sp>
      <p:sp>
        <p:nvSpPr>
          <p:cNvPr id="5" name="Rectangle 4"/>
          <p:cNvSpPr/>
          <p:nvPr/>
        </p:nvSpPr>
        <p:spPr>
          <a:xfrm>
            <a:off x="363268" y="2012083"/>
            <a:ext cx="1909285" cy="1200329"/>
          </a:xfrm>
          <a:prstGeom prst="rect">
            <a:avLst/>
          </a:prstGeom>
        </p:spPr>
        <p:txBody>
          <a:bodyPr wrap="square">
            <a:spAutoFit/>
          </a:bodyPr>
          <a:lstStyle/>
          <a:p>
            <a:r>
              <a:rPr lang="en-US" b="1" dirty="0">
                <a:solidFill>
                  <a:schemeClr val="tx1">
                    <a:lumMod val="85000"/>
                    <a:lumOff val="15000"/>
                  </a:schemeClr>
                </a:solidFill>
              </a:rPr>
              <a:t>14.5% </a:t>
            </a:r>
            <a:r>
              <a:rPr lang="en-US" dirty="0">
                <a:solidFill>
                  <a:schemeClr val="tx1">
                    <a:lumMod val="85000"/>
                    <a:lumOff val="15000"/>
                  </a:schemeClr>
                </a:solidFill>
              </a:rPr>
              <a:t>reported a </a:t>
            </a:r>
            <a:r>
              <a:rPr lang="en-US" b="1" dirty="0">
                <a:solidFill>
                  <a:schemeClr val="tx1">
                    <a:lumMod val="85000"/>
                    <a:lumOff val="15000"/>
                  </a:schemeClr>
                </a:solidFill>
              </a:rPr>
              <a:t>family history </a:t>
            </a:r>
            <a:r>
              <a:rPr lang="en-US" dirty="0">
                <a:solidFill>
                  <a:schemeClr val="tx1">
                    <a:lumMod val="85000"/>
                    <a:lumOff val="15000"/>
                  </a:schemeClr>
                </a:solidFill>
              </a:rPr>
              <a:t>of patellar dislocation </a:t>
            </a:r>
          </a:p>
        </p:txBody>
      </p:sp>
      <p:graphicFrame>
        <p:nvGraphicFramePr>
          <p:cNvPr id="6" name="Chart 5"/>
          <p:cNvGraphicFramePr>
            <a:graphicFrameLocks/>
          </p:cNvGraphicFramePr>
          <p:nvPr>
            <p:extLst>
              <p:ext uri="{D42A27DB-BD31-4B8C-83A1-F6EECF244321}">
                <p14:modId xmlns:p14="http://schemas.microsoft.com/office/powerpoint/2010/main" val="498214422"/>
              </p:ext>
            </p:extLst>
          </p:nvPr>
        </p:nvGraphicFramePr>
        <p:xfrm>
          <a:off x="1637414" y="1499191"/>
          <a:ext cx="6877936" cy="44975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5122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Results</a:t>
            </a:r>
          </a:p>
        </p:txBody>
      </p:sp>
      <p:sp>
        <p:nvSpPr>
          <p:cNvPr id="11" name="TextBox 10"/>
          <p:cNvSpPr txBox="1"/>
          <p:nvPr/>
        </p:nvSpPr>
        <p:spPr>
          <a:xfrm>
            <a:off x="453545" y="746347"/>
            <a:ext cx="4631241" cy="954107"/>
          </a:xfrm>
          <a:prstGeom prst="rect">
            <a:avLst/>
          </a:prstGeom>
          <a:noFill/>
        </p:spPr>
        <p:txBody>
          <a:bodyPr wrap="square" rtlCol="0">
            <a:spAutoFit/>
          </a:bodyPr>
          <a:lstStyle/>
          <a:p>
            <a:pPr marL="285750" indent="-285750" algn="ctr">
              <a:buFont typeface="Arial"/>
              <a:buChar char="•"/>
            </a:pPr>
            <a:r>
              <a:rPr lang="en-US" sz="2800" dirty="0">
                <a:solidFill>
                  <a:schemeClr val="tx1">
                    <a:lumMod val="75000"/>
                    <a:lumOff val="25000"/>
                  </a:schemeClr>
                </a:solidFill>
              </a:rPr>
              <a:t>Recurrent Dislocators vs Treatment Group</a:t>
            </a:r>
          </a:p>
        </p:txBody>
      </p:sp>
      <p:sp>
        <p:nvSpPr>
          <p:cNvPr id="9" name="TextBox 8">
            <a:extLst>
              <a:ext uri="{FF2B5EF4-FFF2-40B4-BE49-F238E27FC236}">
                <a16:creationId xmlns:a16="http://schemas.microsoft.com/office/drawing/2014/main" xmlns="" id="{1F33C1D3-89F7-5E9F-506D-C471B647D6D0}"/>
              </a:ext>
            </a:extLst>
          </p:cNvPr>
          <p:cNvSpPr txBox="1"/>
          <p:nvPr/>
        </p:nvSpPr>
        <p:spPr>
          <a:xfrm>
            <a:off x="6020789" y="1678677"/>
            <a:ext cx="3072369" cy="1323439"/>
          </a:xfrm>
          <a:prstGeom prst="rect">
            <a:avLst/>
          </a:prstGeom>
          <a:noFill/>
        </p:spPr>
        <p:txBody>
          <a:bodyPr wrap="square" rtlCol="0">
            <a:spAutoFit/>
          </a:bodyPr>
          <a:lstStyle/>
          <a:p>
            <a:pPr marL="285750" indent="-285750">
              <a:buFont typeface="Arial"/>
              <a:buChar char="•"/>
            </a:pPr>
            <a:r>
              <a:rPr lang="en-US" sz="2000" b="1" dirty="0">
                <a:solidFill>
                  <a:schemeClr val="tx1">
                    <a:lumMod val="75000"/>
                    <a:lumOff val="25000"/>
                  </a:schemeClr>
                </a:solidFill>
              </a:rPr>
              <a:t>63% </a:t>
            </a:r>
            <a:r>
              <a:rPr lang="en-US" sz="2000" dirty="0">
                <a:solidFill>
                  <a:schemeClr val="tx1">
                    <a:lumMod val="75000"/>
                    <a:lumOff val="25000"/>
                  </a:schemeClr>
                </a:solidFill>
              </a:rPr>
              <a:t>of patients reported that they had had </a:t>
            </a:r>
            <a:r>
              <a:rPr lang="en-US" sz="2000" b="1" dirty="0">
                <a:solidFill>
                  <a:schemeClr val="tx1">
                    <a:lumMod val="75000"/>
                    <a:lumOff val="25000"/>
                  </a:schemeClr>
                </a:solidFill>
              </a:rPr>
              <a:t>greater than 1 dislocation </a:t>
            </a:r>
          </a:p>
        </p:txBody>
      </p:sp>
      <p:sp>
        <p:nvSpPr>
          <p:cNvPr id="10" name="TextBox 9">
            <a:extLst>
              <a:ext uri="{FF2B5EF4-FFF2-40B4-BE49-F238E27FC236}">
                <a16:creationId xmlns:a16="http://schemas.microsoft.com/office/drawing/2014/main" xmlns="" id="{59FEE0FF-53C8-B1DA-5C38-5E5EBB5FC1D8}"/>
              </a:ext>
            </a:extLst>
          </p:cNvPr>
          <p:cNvSpPr txBox="1"/>
          <p:nvPr/>
        </p:nvSpPr>
        <p:spPr>
          <a:xfrm>
            <a:off x="6020790" y="3241597"/>
            <a:ext cx="2906115" cy="1938992"/>
          </a:xfrm>
          <a:prstGeom prst="rect">
            <a:avLst/>
          </a:prstGeom>
          <a:noFill/>
        </p:spPr>
        <p:txBody>
          <a:bodyPr wrap="square" rtlCol="0">
            <a:spAutoFit/>
          </a:bodyPr>
          <a:lstStyle/>
          <a:p>
            <a:pPr marL="285750" indent="-285750">
              <a:buFont typeface="Arial"/>
              <a:buChar char="•"/>
            </a:pPr>
            <a:r>
              <a:rPr lang="en-US" sz="2000" b="1" dirty="0">
                <a:solidFill>
                  <a:schemeClr val="tx1">
                    <a:lumMod val="75000"/>
                    <a:lumOff val="25000"/>
                  </a:schemeClr>
                </a:solidFill>
                <a:highlight>
                  <a:srgbClr val="FFFF00"/>
                </a:highlight>
              </a:rPr>
              <a:t>47% </a:t>
            </a:r>
            <a:r>
              <a:rPr lang="en-US" sz="2000" dirty="0">
                <a:solidFill>
                  <a:schemeClr val="tx1">
                    <a:lumMod val="75000"/>
                    <a:lumOff val="25000"/>
                  </a:schemeClr>
                </a:solidFill>
                <a:highlight>
                  <a:srgbClr val="FFFF00"/>
                </a:highlight>
              </a:rPr>
              <a:t>first time </a:t>
            </a:r>
            <a:r>
              <a:rPr lang="en-US" sz="2000" dirty="0" err="1">
                <a:solidFill>
                  <a:schemeClr val="tx1">
                    <a:lumMod val="75000"/>
                    <a:lumOff val="25000"/>
                  </a:schemeClr>
                </a:solidFill>
                <a:highlight>
                  <a:srgbClr val="FFFF00"/>
                </a:highlight>
              </a:rPr>
              <a:t>dislocators</a:t>
            </a:r>
            <a:r>
              <a:rPr lang="en-US" sz="2000" dirty="0">
                <a:solidFill>
                  <a:schemeClr val="tx1">
                    <a:lumMod val="75000"/>
                    <a:lumOff val="25000"/>
                  </a:schemeClr>
                </a:solidFill>
                <a:highlight>
                  <a:srgbClr val="FFFF00"/>
                </a:highlight>
              </a:rPr>
              <a:t> vs. </a:t>
            </a:r>
            <a:r>
              <a:rPr lang="en-US" sz="2000" b="1" dirty="0">
                <a:solidFill>
                  <a:schemeClr val="tx1">
                    <a:lumMod val="75000"/>
                    <a:lumOff val="25000"/>
                  </a:schemeClr>
                </a:solidFill>
                <a:highlight>
                  <a:srgbClr val="FFFF00"/>
                </a:highlight>
              </a:rPr>
              <a:t>87% </a:t>
            </a:r>
            <a:r>
              <a:rPr lang="en-US" sz="2000" dirty="0">
                <a:solidFill>
                  <a:schemeClr val="tx1">
                    <a:lumMod val="75000"/>
                    <a:lumOff val="25000"/>
                  </a:schemeClr>
                </a:solidFill>
                <a:highlight>
                  <a:srgbClr val="FFFF00"/>
                </a:highlight>
              </a:rPr>
              <a:t>recurrent </a:t>
            </a:r>
            <a:r>
              <a:rPr lang="en-US" sz="2000" dirty="0" err="1">
                <a:solidFill>
                  <a:schemeClr val="tx1">
                    <a:lumMod val="75000"/>
                    <a:lumOff val="25000"/>
                  </a:schemeClr>
                </a:solidFill>
                <a:highlight>
                  <a:srgbClr val="FFFF00"/>
                </a:highlight>
              </a:rPr>
              <a:t>dislocators</a:t>
            </a:r>
            <a:r>
              <a:rPr lang="en-US" sz="2000" dirty="0">
                <a:solidFill>
                  <a:schemeClr val="tx1">
                    <a:lumMod val="75000"/>
                    <a:lumOff val="25000"/>
                  </a:schemeClr>
                </a:solidFill>
                <a:highlight>
                  <a:srgbClr val="FFFF00"/>
                </a:highlight>
              </a:rPr>
              <a:t> indicated for operative treatment </a:t>
            </a:r>
          </a:p>
          <a:p>
            <a:pPr marL="285750" indent="-285750">
              <a:buFont typeface="Arial"/>
              <a:buChar char="•"/>
            </a:pPr>
            <a:endParaRPr lang="en-US" sz="2000" b="1" dirty="0">
              <a:solidFill>
                <a:schemeClr val="tx1">
                  <a:lumMod val="75000"/>
                  <a:lumOff val="25000"/>
                </a:schemeClr>
              </a:solidFill>
            </a:endParaRPr>
          </a:p>
        </p:txBody>
      </p:sp>
      <p:graphicFrame>
        <p:nvGraphicFramePr>
          <p:cNvPr id="8" name="Chart 7">
            <a:extLst>
              <a:ext uri="{FF2B5EF4-FFF2-40B4-BE49-F238E27FC236}">
                <a16:creationId xmlns:lc="http://schemas.openxmlformats.org/drawingml/2006/lockedCanvas" xmlns="" xmlns:a16="http://schemas.microsoft.com/office/drawing/2014/main" xmlns:xdr="http://schemas.openxmlformats.org/drawingml/2006/spreadsheetDrawing" id="{5A15DC76-5C26-918F-D4B8-6F4B66A88AEA}"/>
              </a:ext>
            </a:extLst>
          </p:cNvPr>
          <p:cNvGraphicFramePr>
            <a:graphicFrameLocks/>
          </p:cNvGraphicFramePr>
          <p:nvPr>
            <p:extLst>
              <p:ext uri="{D42A27DB-BD31-4B8C-83A1-F6EECF244321}">
                <p14:modId xmlns:p14="http://schemas.microsoft.com/office/powerpoint/2010/main" val="627302629"/>
              </p:ext>
            </p:extLst>
          </p:nvPr>
        </p:nvGraphicFramePr>
        <p:xfrm>
          <a:off x="137680" y="1811049"/>
          <a:ext cx="5883109" cy="4108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3292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Results</a:t>
            </a:r>
          </a:p>
        </p:txBody>
      </p:sp>
      <p:sp>
        <p:nvSpPr>
          <p:cNvPr id="8" name="TextBox 7"/>
          <p:cNvSpPr txBox="1"/>
          <p:nvPr/>
        </p:nvSpPr>
        <p:spPr>
          <a:xfrm>
            <a:off x="301145" y="982053"/>
            <a:ext cx="8196376" cy="523220"/>
          </a:xfrm>
          <a:prstGeom prst="rect">
            <a:avLst/>
          </a:prstGeom>
          <a:noFill/>
        </p:spPr>
        <p:txBody>
          <a:bodyPr wrap="square" rtlCol="0">
            <a:spAutoFit/>
          </a:bodyPr>
          <a:lstStyle/>
          <a:p>
            <a:pPr marL="285750" indent="-285750">
              <a:buFont typeface="Arial"/>
              <a:buChar char="•"/>
            </a:pPr>
            <a:endParaRPr lang="en-US" sz="2800" dirty="0">
              <a:solidFill>
                <a:schemeClr val="tx1">
                  <a:lumMod val="75000"/>
                  <a:lumOff val="25000"/>
                </a:schemeClr>
              </a:solidFill>
            </a:endParaRPr>
          </a:p>
        </p:txBody>
      </p:sp>
      <p:sp>
        <p:nvSpPr>
          <p:cNvPr id="4" name="Rectangle 3"/>
          <p:cNvSpPr/>
          <p:nvPr/>
        </p:nvSpPr>
        <p:spPr>
          <a:xfrm>
            <a:off x="6592186" y="2290493"/>
            <a:ext cx="2456121" cy="2246769"/>
          </a:xfrm>
          <a:prstGeom prst="rect">
            <a:avLst/>
          </a:prstGeom>
        </p:spPr>
        <p:txBody>
          <a:bodyPr wrap="square">
            <a:spAutoFit/>
          </a:bodyPr>
          <a:lstStyle/>
          <a:p>
            <a:r>
              <a:rPr lang="en-US" sz="2000" b="1" dirty="0"/>
              <a:t>Mean</a:t>
            </a:r>
            <a:r>
              <a:rPr lang="en-US" sz="2000" dirty="0"/>
              <a:t> number </a:t>
            </a:r>
            <a:r>
              <a:rPr lang="en-US" sz="2000" b="1" dirty="0"/>
              <a:t>of recurrent dislocations </a:t>
            </a:r>
            <a:r>
              <a:rPr lang="en-US" sz="2000" dirty="0"/>
              <a:t>was </a:t>
            </a:r>
            <a:r>
              <a:rPr lang="en-US" sz="2000" b="1" dirty="0"/>
              <a:t>6.9</a:t>
            </a:r>
            <a:r>
              <a:rPr lang="en-US" sz="2000" dirty="0"/>
              <a:t> (Mean operative group 7.2 vs. non-operative group 5.1, p&gt;0.05</a:t>
            </a:r>
            <a:r>
              <a:rPr lang="en-US" dirty="0"/>
              <a:t>)</a:t>
            </a:r>
          </a:p>
        </p:txBody>
      </p:sp>
      <p:sp>
        <p:nvSpPr>
          <p:cNvPr id="11" name="TextBox 10"/>
          <p:cNvSpPr txBox="1"/>
          <p:nvPr/>
        </p:nvSpPr>
        <p:spPr>
          <a:xfrm>
            <a:off x="453545" y="746347"/>
            <a:ext cx="8196376" cy="523220"/>
          </a:xfrm>
          <a:prstGeom prst="rect">
            <a:avLst/>
          </a:prstGeom>
          <a:noFill/>
        </p:spPr>
        <p:txBody>
          <a:bodyPr wrap="square" rtlCol="0">
            <a:spAutoFit/>
          </a:bodyPr>
          <a:lstStyle/>
          <a:p>
            <a:pPr marL="285750" indent="-285750" algn="ctr">
              <a:buFont typeface="Arial"/>
              <a:buChar char="•"/>
            </a:pPr>
            <a:r>
              <a:rPr lang="en-US" sz="2800" dirty="0">
                <a:solidFill>
                  <a:schemeClr val="tx1">
                    <a:lumMod val="75000"/>
                    <a:lumOff val="25000"/>
                  </a:schemeClr>
                </a:solidFill>
              </a:rPr>
              <a:t>Average Number Recurrent Dislocations</a:t>
            </a:r>
          </a:p>
        </p:txBody>
      </p:sp>
      <p:graphicFrame>
        <p:nvGraphicFramePr>
          <p:cNvPr id="9" name="Chart 8">
            <a:extLst>
              <a:ext uri="{FF2B5EF4-FFF2-40B4-BE49-F238E27FC236}">
                <a16:creationId xmlns:a16="http://schemas.microsoft.com/office/drawing/2014/main" xmlns="" id="{00000000-0008-0000-0700-000003000000}"/>
              </a:ext>
            </a:extLst>
          </p:cNvPr>
          <p:cNvGraphicFramePr>
            <a:graphicFrameLocks/>
          </p:cNvGraphicFramePr>
          <p:nvPr>
            <p:extLst>
              <p:ext uri="{D42A27DB-BD31-4B8C-83A1-F6EECF244321}">
                <p14:modId xmlns:p14="http://schemas.microsoft.com/office/powerpoint/2010/main" val="1475844948"/>
              </p:ext>
            </p:extLst>
          </p:nvPr>
        </p:nvGraphicFramePr>
        <p:xfrm>
          <a:off x="453544" y="1615868"/>
          <a:ext cx="5919823" cy="40899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522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Results</a:t>
            </a:r>
          </a:p>
        </p:txBody>
      </p:sp>
      <p:sp>
        <p:nvSpPr>
          <p:cNvPr id="8" name="TextBox 7"/>
          <p:cNvSpPr txBox="1"/>
          <p:nvPr/>
        </p:nvSpPr>
        <p:spPr>
          <a:xfrm>
            <a:off x="301145" y="982053"/>
            <a:ext cx="8196376" cy="523220"/>
          </a:xfrm>
          <a:prstGeom prst="rect">
            <a:avLst/>
          </a:prstGeom>
          <a:noFill/>
        </p:spPr>
        <p:txBody>
          <a:bodyPr wrap="square" rtlCol="0">
            <a:spAutoFit/>
          </a:bodyPr>
          <a:lstStyle/>
          <a:p>
            <a:pPr marL="285750" indent="-285750" algn="ctr">
              <a:buFont typeface="Arial"/>
              <a:buChar char="•"/>
            </a:pPr>
            <a:r>
              <a:rPr lang="en-US" sz="2800" dirty="0">
                <a:solidFill>
                  <a:schemeClr val="tx1">
                    <a:lumMod val="75000"/>
                    <a:lumOff val="25000"/>
                  </a:schemeClr>
                </a:solidFill>
              </a:rPr>
              <a:t>Mechanism of Injury (1</a:t>
            </a:r>
            <a:r>
              <a:rPr lang="en-US" sz="2800" baseline="30000" dirty="0">
                <a:solidFill>
                  <a:schemeClr val="tx1">
                    <a:lumMod val="75000"/>
                    <a:lumOff val="25000"/>
                  </a:schemeClr>
                </a:solidFill>
              </a:rPr>
              <a:t>st</a:t>
            </a:r>
            <a:r>
              <a:rPr lang="en-US" sz="2800" dirty="0">
                <a:solidFill>
                  <a:schemeClr val="tx1">
                    <a:lumMod val="75000"/>
                    <a:lumOff val="25000"/>
                  </a:schemeClr>
                </a:solidFill>
              </a:rPr>
              <a:t> Dislocation)</a:t>
            </a:r>
          </a:p>
        </p:txBody>
      </p:sp>
      <p:sp>
        <p:nvSpPr>
          <p:cNvPr id="3" name="Rectangle 2"/>
          <p:cNvSpPr/>
          <p:nvPr/>
        </p:nvSpPr>
        <p:spPr>
          <a:xfrm>
            <a:off x="6248398" y="1831478"/>
            <a:ext cx="2726267" cy="1631216"/>
          </a:xfrm>
          <a:prstGeom prst="rect">
            <a:avLst/>
          </a:prstGeom>
        </p:spPr>
        <p:txBody>
          <a:bodyPr wrap="square">
            <a:spAutoFit/>
          </a:bodyPr>
          <a:lstStyle/>
          <a:p>
            <a:r>
              <a:rPr lang="en-US" sz="2000" b="1" dirty="0">
                <a:solidFill>
                  <a:schemeClr val="tx1">
                    <a:lumMod val="75000"/>
                    <a:lumOff val="25000"/>
                  </a:schemeClr>
                </a:solidFill>
              </a:rPr>
              <a:t>16% </a:t>
            </a:r>
            <a:r>
              <a:rPr lang="en-US" sz="2000" dirty="0">
                <a:solidFill>
                  <a:schemeClr val="tx1">
                    <a:lumMod val="75000"/>
                    <a:lumOff val="25000"/>
                  </a:schemeClr>
                </a:solidFill>
              </a:rPr>
              <a:t>reported a contact injury while </a:t>
            </a:r>
            <a:r>
              <a:rPr lang="en-US" sz="2000" b="1" dirty="0">
                <a:solidFill>
                  <a:schemeClr val="tx1">
                    <a:lumMod val="75000"/>
                    <a:lumOff val="25000"/>
                  </a:schemeClr>
                </a:solidFill>
              </a:rPr>
              <a:t>68% </a:t>
            </a:r>
            <a:r>
              <a:rPr lang="en-US" sz="2000" dirty="0">
                <a:solidFill>
                  <a:schemeClr val="tx1">
                    <a:lumMod val="75000"/>
                    <a:lumOff val="25000"/>
                  </a:schemeClr>
                </a:solidFill>
              </a:rPr>
              <a:t>reported a non-contact injury. </a:t>
            </a:r>
            <a:r>
              <a:rPr lang="en-US" sz="2000" b="1" dirty="0">
                <a:solidFill>
                  <a:schemeClr val="tx1">
                    <a:lumMod val="75000"/>
                    <a:lumOff val="25000"/>
                  </a:schemeClr>
                </a:solidFill>
              </a:rPr>
              <a:t>16% </a:t>
            </a:r>
            <a:r>
              <a:rPr lang="en-US" sz="2000" dirty="0">
                <a:solidFill>
                  <a:schemeClr val="tx1">
                    <a:lumMod val="75000"/>
                    <a:lumOff val="25000"/>
                  </a:schemeClr>
                </a:solidFill>
              </a:rPr>
              <a:t>were not sure.</a:t>
            </a:r>
          </a:p>
        </p:txBody>
      </p:sp>
      <p:sp>
        <p:nvSpPr>
          <p:cNvPr id="4" name="Rectangle 3"/>
          <p:cNvSpPr/>
          <p:nvPr/>
        </p:nvSpPr>
        <p:spPr>
          <a:xfrm>
            <a:off x="6338220" y="4994515"/>
            <a:ext cx="2179245" cy="707886"/>
          </a:xfrm>
          <a:prstGeom prst="rect">
            <a:avLst/>
          </a:prstGeom>
        </p:spPr>
        <p:txBody>
          <a:bodyPr wrap="square">
            <a:spAutoFit/>
          </a:bodyPr>
          <a:lstStyle/>
          <a:p>
            <a:r>
              <a:rPr lang="en-US" sz="2000" b="1" dirty="0">
                <a:solidFill>
                  <a:schemeClr val="tx1">
                    <a:lumMod val="75000"/>
                    <a:lumOff val="25000"/>
                  </a:schemeClr>
                </a:solidFill>
              </a:rPr>
              <a:t>29% </a:t>
            </a:r>
            <a:r>
              <a:rPr lang="en-US" sz="2000" dirty="0">
                <a:solidFill>
                  <a:schemeClr val="tx1">
                    <a:lumMod val="75000"/>
                    <a:lumOff val="25000"/>
                  </a:schemeClr>
                </a:solidFill>
              </a:rPr>
              <a:t>required a </a:t>
            </a:r>
            <a:r>
              <a:rPr lang="en-US" sz="2000" b="1" dirty="0">
                <a:solidFill>
                  <a:schemeClr val="tx1">
                    <a:lumMod val="75000"/>
                    <a:lumOff val="25000"/>
                  </a:schemeClr>
                </a:solidFill>
              </a:rPr>
              <a:t>manual reduction</a:t>
            </a:r>
          </a:p>
        </p:txBody>
      </p:sp>
      <p:sp>
        <p:nvSpPr>
          <p:cNvPr id="10" name="Rectangle 9"/>
          <p:cNvSpPr/>
          <p:nvPr/>
        </p:nvSpPr>
        <p:spPr>
          <a:xfrm>
            <a:off x="6338220" y="3566885"/>
            <a:ext cx="2726267" cy="1323439"/>
          </a:xfrm>
          <a:prstGeom prst="rect">
            <a:avLst/>
          </a:prstGeom>
        </p:spPr>
        <p:txBody>
          <a:bodyPr wrap="square">
            <a:spAutoFit/>
          </a:bodyPr>
          <a:lstStyle/>
          <a:p>
            <a:r>
              <a:rPr lang="en-US" sz="2000" b="1" dirty="0">
                <a:solidFill>
                  <a:schemeClr val="tx1">
                    <a:lumMod val="75000"/>
                    <a:lumOff val="25000"/>
                  </a:schemeClr>
                </a:solidFill>
              </a:rPr>
              <a:t>No difference </a:t>
            </a:r>
            <a:r>
              <a:rPr lang="en-US" sz="2000" dirty="0">
                <a:solidFill>
                  <a:schemeClr val="tx1">
                    <a:lumMod val="75000"/>
                    <a:lumOff val="25000"/>
                  </a:schemeClr>
                </a:solidFill>
              </a:rPr>
              <a:t>between first time and recurrent dislocators (</a:t>
            </a:r>
            <a:r>
              <a:rPr lang="en-US" sz="2000" b="1" dirty="0">
                <a:solidFill>
                  <a:schemeClr val="tx1">
                    <a:lumMod val="75000"/>
                    <a:lumOff val="25000"/>
                  </a:schemeClr>
                </a:solidFill>
              </a:rPr>
              <a:t>74% vs 66% noncontact)</a:t>
            </a:r>
            <a:endParaRPr lang="en-US" sz="2000" dirty="0">
              <a:solidFill>
                <a:schemeClr val="tx1">
                  <a:lumMod val="75000"/>
                  <a:lumOff val="25000"/>
                </a:schemeClr>
              </a:solidFill>
            </a:endParaRPr>
          </a:p>
        </p:txBody>
      </p:sp>
      <p:graphicFrame>
        <p:nvGraphicFramePr>
          <p:cNvPr id="11" name="Chart 10">
            <a:extLst>
              <a:ext uri="{FF2B5EF4-FFF2-40B4-BE49-F238E27FC236}">
                <a16:creationId xmlns:a16="http://schemas.microsoft.com/office/drawing/2014/main" xmlns="" id="{F2DD545A-5249-C9A9-D004-E16326F63976}"/>
              </a:ext>
            </a:extLst>
          </p:cNvPr>
          <p:cNvGraphicFramePr>
            <a:graphicFrameLocks/>
          </p:cNvGraphicFramePr>
          <p:nvPr>
            <p:extLst>
              <p:ext uri="{D42A27DB-BD31-4B8C-83A1-F6EECF244321}">
                <p14:modId xmlns:p14="http://schemas.microsoft.com/office/powerpoint/2010/main" val="3843255943"/>
              </p:ext>
            </p:extLst>
          </p:nvPr>
        </p:nvGraphicFramePr>
        <p:xfrm>
          <a:off x="301144" y="1783316"/>
          <a:ext cx="5947253" cy="39956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8529657"/>
      </p:ext>
    </p:extLst>
  </p:cSld>
  <p:clrMapOvr>
    <a:masterClrMapping/>
  </p:clrMapOvr>
  <p:extLst>
    <p:ext uri="{6950BFC3-D8DA-4A85-94F7-54DA5524770B}">
      <p188:commentRel xmlns:p188="http://schemas.microsoft.com/office/powerpoint/2018/8/main" xmlns=""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Results</a:t>
            </a:r>
          </a:p>
        </p:txBody>
      </p:sp>
      <p:sp>
        <p:nvSpPr>
          <p:cNvPr id="8" name="TextBox 7"/>
          <p:cNvSpPr txBox="1"/>
          <p:nvPr/>
        </p:nvSpPr>
        <p:spPr>
          <a:xfrm>
            <a:off x="301145" y="982053"/>
            <a:ext cx="8196376" cy="523220"/>
          </a:xfrm>
          <a:prstGeom prst="rect">
            <a:avLst/>
          </a:prstGeom>
          <a:noFill/>
        </p:spPr>
        <p:txBody>
          <a:bodyPr wrap="square" rtlCol="0">
            <a:spAutoFit/>
          </a:bodyPr>
          <a:lstStyle/>
          <a:p>
            <a:pPr marL="285750" indent="-285750" algn="ctr">
              <a:buFont typeface="Arial"/>
              <a:buChar char="•"/>
            </a:pPr>
            <a:r>
              <a:rPr lang="en-US" sz="2800" dirty="0">
                <a:solidFill>
                  <a:schemeClr val="tx1">
                    <a:lumMod val="75000"/>
                    <a:lumOff val="25000"/>
                  </a:schemeClr>
                </a:solidFill>
              </a:rPr>
              <a:t>Mechanism of Injury (Last Dislocation)</a:t>
            </a:r>
          </a:p>
        </p:txBody>
      </p:sp>
      <p:sp>
        <p:nvSpPr>
          <p:cNvPr id="2" name="Rectangle 1"/>
          <p:cNvSpPr/>
          <p:nvPr/>
        </p:nvSpPr>
        <p:spPr>
          <a:xfrm>
            <a:off x="6782446" y="2105561"/>
            <a:ext cx="2441447" cy="1631216"/>
          </a:xfrm>
          <a:prstGeom prst="rect">
            <a:avLst/>
          </a:prstGeom>
        </p:spPr>
        <p:txBody>
          <a:bodyPr wrap="square">
            <a:spAutoFit/>
          </a:bodyPr>
          <a:lstStyle/>
          <a:p>
            <a:r>
              <a:rPr lang="en-US" sz="2000" b="1" dirty="0"/>
              <a:t>8% </a:t>
            </a:r>
            <a:r>
              <a:rPr lang="en-US" sz="2000" dirty="0"/>
              <a:t>reported a contact injury while </a:t>
            </a:r>
            <a:r>
              <a:rPr lang="en-US" sz="2000" b="1" dirty="0"/>
              <a:t>74% </a:t>
            </a:r>
            <a:r>
              <a:rPr lang="en-US" sz="2000" dirty="0"/>
              <a:t>reported non-contact injury. </a:t>
            </a:r>
            <a:r>
              <a:rPr lang="en-US" sz="2000" b="1" dirty="0"/>
              <a:t>17%</a:t>
            </a:r>
            <a:r>
              <a:rPr lang="en-US" sz="2000" dirty="0"/>
              <a:t> were unsure.</a:t>
            </a:r>
          </a:p>
        </p:txBody>
      </p:sp>
      <p:graphicFrame>
        <p:nvGraphicFramePr>
          <p:cNvPr id="9" name="Chart 8">
            <a:extLst>
              <a:ext uri="{FF2B5EF4-FFF2-40B4-BE49-F238E27FC236}">
                <a16:creationId xmlns:a16="http://schemas.microsoft.com/office/drawing/2014/main" xmlns="" id="{146F7AC0-31AD-A7AF-FB7B-E0C96F024788}"/>
              </a:ext>
            </a:extLst>
          </p:cNvPr>
          <p:cNvGraphicFramePr>
            <a:graphicFrameLocks/>
          </p:cNvGraphicFramePr>
          <p:nvPr>
            <p:extLst>
              <p:ext uri="{D42A27DB-BD31-4B8C-83A1-F6EECF244321}">
                <p14:modId xmlns:p14="http://schemas.microsoft.com/office/powerpoint/2010/main" val="3816864122"/>
              </p:ext>
            </p:extLst>
          </p:nvPr>
        </p:nvGraphicFramePr>
        <p:xfrm>
          <a:off x="353518" y="1700784"/>
          <a:ext cx="6245352" cy="36667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8098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sp>
        <p:nvSpPr>
          <p:cNvPr id="3" name="Content Placeholder 2"/>
          <p:cNvSpPr>
            <a:spLocks noGrp="1"/>
          </p:cNvSpPr>
          <p:nvPr>
            <p:ph idx="1"/>
          </p:nvPr>
        </p:nvSpPr>
        <p:spPr>
          <a:xfrm>
            <a:off x="628649" y="1055077"/>
            <a:ext cx="8278283" cy="5016209"/>
          </a:xfrm>
        </p:spPr>
        <p:txBody>
          <a:bodyPr/>
          <a:lstStyle/>
          <a:p>
            <a:r>
              <a:rPr lang="en-US" sz="2800" b="0" dirty="0">
                <a:solidFill>
                  <a:schemeClr val="tx1">
                    <a:lumMod val="75000"/>
                    <a:lumOff val="25000"/>
                  </a:schemeClr>
                </a:solidFill>
              </a:rPr>
              <a:t>Physical Exam Characteristics</a:t>
            </a:r>
          </a:p>
          <a:p>
            <a:pPr marL="0" indent="0">
              <a:buNone/>
            </a:pPr>
            <a:endParaRPr lang="en-US" dirty="0"/>
          </a:p>
        </p:txBody>
      </p:sp>
      <p:sp>
        <p:nvSpPr>
          <p:cNvPr id="5" name="Content Placeholder 2"/>
          <p:cNvSpPr txBox="1">
            <a:spLocks/>
          </p:cNvSpPr>
          <p:nvPr/>
        </p:nvSpPr>
        <p:spPr>
          <a:xfrm>
            <a:off x="6925734" y="1490133"/>
            <a:ext cx="2032000" cy="4470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rgbClr val="00206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206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206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206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206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6" name="Content Placeholder 2"/>
          <p:cNvSpPr txBox="1">
            <a:spLocks/>
          </p:cNvSpPr>
          <p:nvPr/>
        </p:nvSpPr>
        <p:spPr>
          <a:xfrm>
            <a:off x="6265333" y="1599515"/>
            <a:ext cx="2743201" cy="525848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rgbClr val="00206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206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206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206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206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b="0" dirty="0">
                <a:solidFill>
                  <a:schemeClr val="tx1">
                    <a:lumMod val="75000"/>
                    <a:lumOff val="25000"/>
                  </a:schemeClr>
                </a:solidFill>
              </a:rPr>
              <a:t>Involved knee </a:t>
            </a:r>
            <a:r>
              <a:rPr lang="en-US" sz="2000" dirty="0">
                <a:solidFill>
                  <a:schemeClr val="tx1">
                    <a:lumMod val="75000"/>
                    <a:lumOff val="25000"/>
                  </a:schemeClr>
                </a:solidFill>
              </a:rPr>
              <a:t>J-sign, apprehension, crepitus </a:t>
            </a:r>
            <a:r>
              <a:rPr lang="en-US" sz="2000" b="0" dirty="0">
                <a:solidFill>
                  <a:schemeClr val="tx1">
                    <a:lumMod val="75000"/>
                    <a:lumOff val="25000"/>
                  </a:schemeClr>
                </a:solidFill>
              </a:rPr>
              <a:t>significantly more + in recurrent and operative groups (p&lt;0.0001)</a:t>
            </a:r>
          </a:p>
          <a:p>
            <a:pPr marL="0" indent="0">
              <a:buNone/>
            </a:pPr>
            <a:endParaRPr lang="en-US" sz="2000" b="0" dirty="0">
              <a:solidFill>
                <a:schemeClr val="tx1">
                  <a:lumMod val="75000"/>
                  <a:lumOff val="25000"/>
                </a:schemeClr>
              </a:solidFill>
            </a:endParaRPr>
          </a:p>
          <a:p>
            <a:r>
              <a:rPr lang="en-US" sz="2000" b="0" dirty="0">
                <a:solidFill>
                  <a:schemeClr val="tx1">
                    <a:lumMod val="75000"/>
                    <a:lumOff val="25000"/>
                  </a:schemeClr>
                </a:solidFill>
              </a:rPr>
              <a:t>Contralateral knee J-sign and apprehension significantly more + in recurrent and operative groups (p&lt;0.0001)</a:t>
            </a:r>
            <a:endParaRPr lang="en-US" sz="2000" dirty="0"/>
          </a:p>
        </p:txBody>
      </p:sp>
      <p:pic>
        <p:nvPicPr>
          <p:cNvPr id="8" name="Picture 7"/>
          <p:cNvPicPr>
            <a:picLocks noChangeAspect="1"/>
          </p:cNvPicPr>
          <p:nvPr/>
        </p:nvPicPr>
        <p:blipFill>
          <a:blip r:embed="rId3"/>
          <a:stretch>
            <a:fillRect/>
          </a:stretch>
        </p:blipFill>
        <p:spPr>
          <a:xfrm>
            <a:off x="527047" y="1547325"/>
            <a:ext cx="5307637" cy="4356015"/>
          </a:xfrm>
          <a:prstGeom prst="rect">
            <a:avLst/>
          </a:prstGeom>
        </p:spPr>
      </p:pic>
      <p:sp>
        <p:nvSpPr>
          <p:cNvPr id="7" name="Oval 6">
            <a:extLst>
              <a:ext uri="{FF2B5EF4-FFF2-40B4-BE49-F238E27FC236}">
                <a16:creationId xmlns:a16="http://schemas.microsoft.com/office/drawing/2014/main" xmlns="" id="{86A5F16E-A14F-B5FC-DB3A-DC8DF95BE3C9}"/>
              </a:ext>
            </a:extLst>
          </p:cNvPr>
          <p:cNvSpPr/>
          <p:nvPr/>
        </p:nvSpPr>
        <p:spPr>
          <a:xfrm>
            <a:off x="3550024" y="1547325"/>
            <a:ext cx="753035" cy="441320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9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a:xfrm>
            <a:off x="434613" y="1055077"/>
            <a:ext cx="4244963" cy="5016209"/>
          </a:xfrm>
        </p:spPr>
        <p:txBody>
          <a:bodyPr>
            <a:normAutofit/>
          </a:bodyPr>
          <a:lstStyle/>
          <a:p>
            <a:pPr marL="0" indent="0">
              <a:buNone/>
            </a:pPr>
            <a:r>
              <a:rPr lang="en-US" sz="2600" b="0" dirty="0">
                <a:solidFill>
                  <a:schemeClr val="tx1">
                    <a:lumMod val="75000"/>
                    <a:lumOff val="25000"/>
                  </a:schemeClr>
                </a:solidFill>
              </a:rPr>
              <a:t>Physical exam characteristics </a:t>
            </a:r>
          </a:p>
          <a:p>
            <a:pPr marL="0" indent="0">
              <a:buNone/>
            </a:pPr>
            <a:endParaRPr lang="en-US" sz="2000" dirty="0">
              <a:solidFill>
                <a:schemeClr val="tx1">
                  <a:lumMod val="75000"/>
                  <a:lumOff val="25000"/>
                </a:schemeClr>
              </a:solidFill>
            </a:endParaRPr>
          </a:p>
          <a:p>
            <a:pPr marL="0" indent="0">
              <a:buNone/>
            </a:pPr>
            <a:endParaRPr lang="en-US" sz="2000" b="0" dirty="0">
              <a:solidFill>
                <a:schemeClr val="tx1">
                  <a:lumMod val="75000"/>
                  <a:lumOff val="25000"/>
                </a:schemeClr>
              </a:solidFill>
            </a:endParaRPr>
          </a:p>
          <a:p>
            <a:r>
              <a:rPr lang="en-US" sz="2400" dirty="0">
                <a:solidFill>
                  <a:srgbClr val="404040"/>
                </a:solidFill>
              </a:rPr>
              <a:t>Recurrent group nearly twice as likely to be </a:t>
            </a:r>
            <a:r>
              <a:rPr lang="en-US" sz="2400" dirty="0" err="1">
                <a:solidFill>
                  <a:srgbClr val="404040"/>
                </a:solidFill>
              </a:rPr>
              <a:t>ligamentously</a:t>
            </a:r>
            <a:r>
              <a:rPr lang="en-US" sz="2400" dirty="0">
                <a:solidFill>
                  <a:srgbClr val="404040"/>
                </a:solidFill>
              </a:rPr>
              <a:t> lax </a:t>
            </a:r>
            <a:r>
              <a:rPr lang="en-US" sz="2400" b="0" dirty="0">
                <a:solidFill>
                  <a:srgbClr val="404040"/>
                </a:solidFill>
              </a:rPr>
              <a:t>compared to first-time patients (p=0.08)</a:t>
            </a:r>
          </a:p>
        </p:txBody>
      </p:sp>
      <p:pic>
        <p:nvPicPr>
          <p:cNvPr id="4" name="Picture 3"/>
          <p:cNvPicPr>
            <a:picLocks noChangeAspect="1"/>
          </p:cNvPicPr>
          <p:nvPr/>
        </p:nvPicPr>
        <p:blipFill>
          <a:blip r:embed="rId3"/>
          <a:stretch>
            <a:fillRect/>
          </a:stretch>
        </p:blipFill>
        <p:spPr>
          <a:xfrm>
            <a:off x="4857194" y="1464215"/>
            <a:ext cx="4008884" cy="3194438"/>
          </a:xfrm>
          <a:prstGeom prst="rect">
            <a:avLst/>
          </a:prstGeom>
        </p:spPr>
      </p:pic>
      <p:sp>
        <p:nvSpPr>
          <p:cNvPr id="5" name="Rectangle 4"/>
          <p:cNvSpPr/>
          <p:nvPr/>
        </p:nvSpPr>
        <p:spPr>
          <a:xfrm>
            <a:off x="5080244" y="4610592"/>
            <a:ext cx="3823965" cy="400110"/>
          </a:xfrm>
          <a:prstGeom prst="rect">
            <a:avLst/>
          </a:prstGeom>
        </p:spPr>
        <p:txBody>
          <a:bodyPr wrap="square">
            <a:spAutoFit/>
          </a:bodyPr>
          <a:lstStyle/>
          <a:p>
            <a:r>
              <a:rPr lang="en-US" sz="1000" dirty="0" err="1"/>
              <a:t>Sanchis</a:t>
            </a:r>
            <a:r>
              <a:rPr lang="en-US" sz="1000" dirty="0"/>
              <a:t>-Alfonso et al. (2011) Biomechanical Bases for Anterior Knee Pain and Patellar Instability</a:t>
            </a:r>
          </a:p>
        </p:txBody>
      </p:sp>
    </p:spTree>
    <p:extLst>
      <p:ext uri="{BB962C8B-B14F-4D97-AF65-F5344CB8AC3E}">
        <p14:creationId xmlns:p14="http://schemas.microsoft.com/office/powerpoint/2010/main" val="2506459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a:xfrm>
            <a:off x="628650" y="786714"/>
            <a:ext cx="7886700" cy="5016209"/>
          </a:xfrm>
        </p:spPr>
        <p:txBody>
          <a:bodyPr/>
          <a:lstStyle/>
          <a:p>
            <a:r>
              <a:rPr lang="en-US" sz="2800" b="0" dirty="0">
                <a:solidFill>
                  <a:schemeClr val="tx1">
                    <a:lumMod val="75000"/>
                    <a:lumOff val="25000"/>
                  </a:schemeClr>
                </a:solidFill>
              </a:rPr>
              <a:t>Baseline Patient Reported Outcome Scores</a:t>
            </a:r>
          </a:p>
          <a:p>
            <a:r>
              <a:rPr lang="en-US" sz="1800" b="0" dirty="0">
                <a:solidFill>
                  <a:schemeClr val="tx1">
                    <a:lumMod val="75000"/>
                    <a:lumOff val="25000"/>
                  </a:schemeClr>
                </a:solidFill>
              </a:rPr>
              <a:t>Baseline PROs varied with the recurrent group having lower Pedi-FABS (p&lt;0.001) scores and </a:t>
            </a:r>
            <a:r>
              <a:rPr lang="en-US" sz="1800" b="0" dirty="0">
                <a:solidFill>
                  <a:schemeClr val="tx1">
                    <a:lumMod val="75000"/>
                    <a:lumOff val="25000"/>
                  </a:schemeClr>
                </a:solidFill>
                <a:highlight>
                  <a:srgbClr val="FFFF00"/>
                </a:highlight>
              </a:rPr>
              <a:t>LOWER </a:t>
            </a:r>
            <a:r>
              <a:rPr lang="en-US" sz="1800" b="0" dirty="0" err="1">
                <a:solidFill>
                  <a:schemeClr val="tx1">
                    <a:lumMod val="75000"/>
                    <a:lumOff val="25000"/>
                  </a:schemeClr>
                </a:solidFill>
                <a:highlight>
                  <a:srgbClr val="FFFF00"/>
                </a:highlight>
              </a:rPr>
              <a:t>Kujala</a:t>
            </a:r>
            <a:r>
              <a:rPr lang="en-US" sz="1800" b="0" dirty="0">
                <a:solidFill>
                  <a:schemeClr val="tx1">
                    <a:lumMod val="75000"/>
                    <a:lumOff val="25000"/>
                  </a:schemeClr>
                </a:solidFill>
                <a:highlight>
                  <a:srgbClr val="FFFF00"/>
                </a:highlight>
              </a:rPr>
              <a:t> (0.018</a:t>
            </a:r>
            <a:r>
              <a:rPr lang="en-US" sz="1800" b="0" dirty="0">
                <a:solidFill>
                  <a:schemeClr val="tx1">
                    <a:lumMod val="75000"/>
                    <a:lumOff val="25000"/>
                  </a:schemeClr>
                </a:solidFill>
              </a:rPr>
              <a:t>),</a:t>
            </a:r>
            <a:r>
              <a:rPr lang="en-US" sz="1800" b="0" dirty="0">
                <a:solidFill>
                  <a:schemeClr val="tx1">
                    <a:lumMod val="75000"/>
                    <a:lumOff val="25000"/>
                  </a:schemeClr>
                </a:solidFill>
                <a:highlight>
                  <a:srgbClr val="FFFF00"/>
                </a:highlight>
              </a:rPr>
              <a:t> HIGHER </a:t>
            </a:r>
            <a:r>
              <a:rPr lang="en-US" sz="1800" b="0" dirty="0">
                <a:solidFill>
                  <a:schemeClr val="tx1">
                    <a:lumMod val="75000"/>
                    <a:lumOff val="25000"/>
                  </a:schemeClr>
                </a:solidFill>
              </a:rPr>
              <a:t>KOOS ADL (&lt;0.001), KOOS Sports (&lt;0.001), KOOS Pain (0.003), KOOS Symptoms (0.010) and </a:t>
            </a:r>
            <a:r>
              <a:rPr lang="en-US" sz="1800" b="0" dirty="0">
                <a:solidFill>
                  <a:schemeClr val="tx1">
                    <a:lumMod val="75000"/>
                    <a:lumOff val="25000"/>
                  </a:schemeClr>
                </a:solidFill>
                <a:highlight>
                  <a:srgbClr val="FFFF00"/>
                </a:highlight>
              </a:rPr>
              <a:t>LOWER Pedi-IKDC </a:t>
            </a:r>
            <a:r>
              <a:rPr lang="en-US" sz="1800" b="0" dirty="0">
                <a:solidFill>
                  <a:schemeClr val="tx1">
                    <a:lumMod val="75000"/>
                    <a:lumOff val="25000"/>
                  </a:schemeClr>
                </a:solidFill>
              </a:rPr>
              <a:t>(&lt;0.001) scores than the first-time </a:t>
            </a:r>
            <a:r>
              <a:rPr lang="en-US" sz="1800" b="0" dirty="0" err="1">
                <a:solidFill>
                  <a:schemeClr val="tx1">
                    <a:lumMod val="75000"/>
                    <a:lumOff val="25000"/>
                  </a:schemeClr>
                </a:solidFill>
              </a:rPr>
              <a:t>dislocator</a:t>
            </a:r>
            <a:r>
              <a:rPr lang="en-US" sz="1800" b="0" dirty="0">
                <a:solidFill>
                  <a:schemeClr val="tx1">
                    <a:lumMod val="75000"/>
                    <a:lumOff val="25000"/>
                  </a:schemeClr>
                </a:solidFill>
              </a:rPr>
              <a:t> group.</a:t>
            </a:r>
          </a:p>
          <a:p>
            <a:pPr marL="0" indent="0">
              <a:buNone/>
            </a:pPr>
            <a:endParaRPr lang="en-US" sz="1600" b="0" dirty="0">
              <a:solidFill>
                <a:schemeClr val="tx1">
                  <a:lumMod val="75000"/>
                  <a:lumOff val="25000"/>
                </a:schemeClr>
              </a:solidFill>
            </a:endParaRPr>
          </a:p>
          <a:p>
            <a:pPr marL="0" indent="0">
              <a:buNone/>
            </a:pPr>
            <a:endParaRPr lang="en-US" sz="1600" b="0" dirty="0">
              <a:solidFill>
                <a:schemeClr val="tx1">
                  <a:lumMod val="75000"/>
                  <a:lumOff val="25000"/>
                </a:schemeClr>
              </a:solidFill>
            </a:endParaRPr>
          </a:p>
          <a:p>
            <a:endParaRPr lang="en-US" sz="2400" b="0" dirty="0">
              <a:solidFill>
                <a:schemeClr val="tx1">
                  <a:lumMod val="75000"/>
                  <a:lumOff val="25000"/>
                </a:schemeClr>
              </a:solidFill>
            </a:endParaRPr>
          </a:p>
          <a:p>
            <a:endParaRPr lang="en-US" dirty="0"/>
          </a:p>
        </p:txBody>
      </p:sp>
      <p:pic>
        <p:nvPicPr>
          <p:cNvPr id="5" name="Picture 4"/>
          <p:cNvPicPr>
            <a:picLocks noChangeAspect="1"/>
          </p:cNvPicPr>
          <p:nvPr/>
        </p:nvPicPr>
        <p:blipFill>
          <a:blip r:embed="rId3"/>
          <a:stretch>
            <a:fillRect/>
          </a:stretch>
        </p:blipFill>
        <p:spPr>
          <a:xfrm>
            <a:off x="161797" y="2402190"/>
            <a:ext cx="8820406" cy="3630476"/>
          </a:xfrm>
          <a:prstGeom prst="rect">
            <a:avLst/>
          </a:prstGeom>
        </p:spPr>
      </p:pic>
    </p:spTree>
    <p:extLst>
      <p:ext uri="{BB962C8B-B14F-4D97-AF65-F5344CB8AC3E}">
        <p14:creationId xmlns:p14="http://schemas.microsoft.com/office/powerpoint/2010/main" val="1582341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Limitations</a:t>
            </a:r>
          </a:p>
        </p:txBody>
      </p:sp>
      <p:sp>
        <p:nvSpPr>
          <p:cNvPr id="8" name="TextBox 7"/>
          <p:cNvSpPr txBox="1"/>
          <p:nvPr/>
        </p:nvSpPr>
        <p:spPr>
          <a:xfrm>
            <a:off x="231560" y="982053"/>
            <a:ext cx="8196376" cy="3108544"/>
          </a:xfrm>
          <a:prstGeom prst="rect">
            <a:avLst/>
          </a:prstGeom>
          <a:noFill/>
        </p:spPr>
        <p:txBody>
          <a:bodyPr wrap="square" rtlCol="0">
            <a:spAutoFit/>
          </a:bodyPr>
          <a:lstStyle/>
          <a:p>
            <a:pPr marL="285750" indent="-285750">
              <a:buFont typeface="Arial"/>
              <a:buChar char="•"/>
            </a:pPr>
            <a:r>
              <a:rPr lang="en-US" sz="2800" dirty="0">
                <a:solidFill>
                  <a:schemeClr val="tx1">
                    <a:lumMod val="75000"/>
                    <a:lumOff val="25000"/>
                  </a:schemeClr>
                </a:solidFill>
              </a:rPr>
              <a:t>Descriptive nature of study </a:t>
            </a:r>
          </a:p>
          <a:p>
            <a:endParaRPr lang="en-US" sz="2800" dirty="0">
              <a:solidFill>
                <a:schemeClr val="tx1">
                  <a:lumMod val="75000"/>
                  <a:lumOff val="25000"/>
                </a:schemeClr>
              </a:solidFill>
            </a:endParaRPr>
          </a:p>
          <a:p>
            <a:pPr marL="285750" indent="-285750">
              <a:buFont typeface="Arial"/>
              <a:buChar char="•"/>
            </a:pPr>
            <a:r>
              <a:rPr lang="en-US" sz="2800" dirty="0">
                <a:solidFill>
                  <a:schemeClr val="tx1">
                    <a:lumMod val="75000"/>
                    <a:lumOff val="25000"/>
                  </a:schemeClr>
                </a:solidFill>
              </a:rPr>
              <a:t>Challenges of coordinating between multiple sites and investigators </a:t>
            </a:r>
          </a:p>
          <a:p>
            <a:pPr marL="285750" indent="-285750">
              <a:buFont typeface="Arial"/>
              <a:buChar char="•"/>
            </a:pPr>
            <a:endParaRPr lang="en-US" sz="2800" dirty="0">
              <a:solidFill>
                <a:schemeClr val="tx1">
                  <a:lumMod val="75000"/>
                  <a:lumOff val="25000"/>
                </a:schemeClr>
              </a:solidFill>
            </a:endParaRPr>
          </a:p>
          <a:p>
            <a:pPr marL="285750" indent="-285750">
              <a:buFont typeface="Arial"/>
              <a:buChar char="•"/>
            </a:pPr>
            <a:r>
              <a:rPr lang="en-US" sz="2800" dirty="0">
                <a:solidFill>
                  <a:schemeClr val="tx1">
                    <a:lumMod val="75000"/>
                    <a:lumOff val="25000"/>
                  </a:schemeClr>
                </a:solidFill>
              </a:rPr>
              <a:t>Outcomes TBD </a:t>
            </a:r>
          </a:p>
          <a:p>
            <a:pPr marL="285750" indent="-285750">
              <a:buFont typeface="Arial"/>
              <a:buChar char="•"/>
            </a:pPr>
            <a:endParaRPr lang="en-US" sz="2800" dirty="0">
              <a:solidFill>
                <a:schemeClr val="tx1">
                  <a:lumMod val="75000"/>
                  <a:lumOff val="25000"/>
                </a:schemeClr>
              </a:solidFill>
            </a:endParaRPr>
          </a:p>
        </p:txBody>
      </p:sp>
    </p:spTree>
    <p:extLst>
      <p:ext uri="{BB962C8B-B14F-4D97-AF65-F5344CB8AC3E}">
        <p14:creationId xmlns:p14="http://schemas.microsoft.com/office/powerpoint/2010/main" val="118447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JUPITER Group*</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10254330"/>
              </p:ext>
            </p:extLst>
          </p:nvPr>
        </p:nvGraphicFramePr>
        <p:xfrm>
          <a:off x="524933" y="993599"/>
          <a:ext cx="4047067" cy="4216392"/>
        </p:xfrm>
        <a:graphic>
          <a:graphicData uri="http://schemas.openxmlformats.org/drawingml/2006/table">
            <a:tbl>
              <a:tblPr firstRow="1" bandRow="1">
                <a:tableStyleId>{7DF18680-E054-41AD-8BC1-D1AEF772440D}</a:tableStyleId>
              </a:tblPr>
              <a:tblGrid>
                <a:gridCol w="1988443">
                  <a:extLst>
                    <a:ext uri="{9D8B030D-6E8A-4147-A177-3AD203B41FA5}">
                      <a16:colId xmlns:a16="http://schemas.microsoft.com/office/drawing/2014/main" xmlns="" val="20000"/>
                    </a:ext>
                  </a:extLst>
                </a:gridCol>
                <a:gridCol w="2058624">
                  <a:extLst>
                    <a:ext uri="{9D8B030D-6E8A-4147-A177-3AD203B41FA5}">
                      <a16:colId xmlns:a16="http://schemas.microsoft.com/office/drawing/2014/main" xmlns="" val="20001"/>
                    </a:ext>
                  </a:extLst>
                </a:gridCol>
              </a:tblGrid>
              <a:tr h="351366">
                <a:tc>
                  <a:txBody>
                    <a:bodyPr/>
                    <a:lstStyle/>
                    <a:p>
                      <a:pPr algn="ctr" fontAlgn="ctr"/>
                      <a:r>
                        <a:rPr lang="en-US" sz="1400" b="1" i="0" u="none" strike="noStrike" dirty="0">
                          <a:solidFill>
                            <a:srgbClr val="191919"/>
                          </a:solidFill>
                          <a:effectLst/>
                          <a:latin typeface="Calibri"/>
                        </a:rPr>
                        <a:t>Surgeon</a:t>
                      </a:r>
                    </a:p>
                  </a:txBody>
                  <a:tcPr marL="0" marR="0" marT="0" marB="0" anchor="ctr"/>
                </a:tc>
                <a:tc>
                  <a:txBody>
                    <a:bodyPr/>
                    <a:lstStyle/>
                    <a:p>
                      <a:pPr algn="ctr" fontAlgn="ctr"/>
                      <a:r>
                        <a:rPr lang="en-US" sz="1400" b="1" i="0" u="none" strike="noStrike" dirty="0">
                          <a:solidFill>
                            <a:srgbClr val="191919"/>
                          </a:solidFill>
                          <a:effectLst/>
                          <a:latin typeface="Calibri"/>
                        </a:rPr>
                        <a:t>Sites</a:t>
                      </a:r>
                    </a:p>
                  </a:txBody>
                  <a:tcPr marL="0" marR="0" marT="0" marB="0" anchor="ctr"/>
                </a:tc>
                <a:extLst>
                  <a:ext uri="{0D108BD9-81ED-4DB2-BD59-A6C34878D82A}">
                    <a16:rowId xmlns:a16="http://schemas.microsoft.com/office/drawing/2014/main" xmlns="" val="10000"/>
                  </a:ext>
                </a:extLst>
              </a:tr>
              <a:tr h="351366">
                <a:tc>
                  <a:txBody>
                    <a:bodyPr/>
                    <a:lstStyle/>
                    <a:p>
                      <a:pPr algn="ctr" fontAlgn="ctr"/>
                      <a:r>
                        <a:rPr lang="en-US" sz="1400" b="0" i="0" u="none" strike="noStrike">
                          <a:solidFill>
                            <a:srgbClr val="191919"/>
                          </a:solidFill>
                          <a:effectLst/>
                          <a:latin typeface="Calibri"/>
                        </a:rPr>
                        <a:t>Beth Shubin Stein</a:t>
                      </a:r>
                    </a:p>
                  </a:txBody>
                  <a:tcPr marL="0" marR="0" marT="0" marB="0" anchor="ctr"/>
                </a:tc>
                <a:tc>
                  <a:txBody>
                    <a:bodyPr/>
                    <a:lstStyle/>
                    <a:p>
                      <a:pPr algn="ctr" fontAlgn="ctr"/>
                      <a:r>
                        <a:rPr lang="en-US" sz="1400" b="0" i="0" u="none" strike="noStrike">
                          <a:solidFill>
                            <a:srgbClr val="191919"/>
                          </a:solidFill>
                          <a:effectLst/>
                          <a:latin typeface="Calibri"/>
                        </a:rPr>
                        <a:t>Hospital for Special Surgery</a:t>
                      </a:r>
                    </a:p>
                  </a:txBody>
                  <a:tcPr marL="0" marR="0" marT="0" marB="0" anchor="ctr"/>
                </a:tc>
                <a:extLst>
                  <a:ext uri="{0D108BD9-81ED-4DB2-BD59-A6C34878D82A}">
                    <a16:rowId xmlns:a16="http://schemas.microsoft.com/office/drawing/2014/main" xmlns="" val="10001"/>
                  </a:ext>
                </a:extLst>
              </a:tr>
              <a:tr h="351366">
                <a:tc>
                  <a:txBody>
                    <a:bodyPr/>
                    <a:lstStyle/>
                    <a:p>
                      <a:pPr algn="ctr" fontAlgn="ctr"/>
                      <a:r>
                        <a:rPr lang="en-US" sz="1400" b="0" i="0" u="none" strike="noStrike">
                          <a:solidFill>
                            <a:srgbClr val="191919"/>
                          </a:solidFill>
                          <a:effectLst/>
                          <a:latin typeface="Calibri"/>
                        </a:rPr>
                        <a:t>Dan Green</a:t>
                      </a:r>
                    </a:p>
                  </a:txBody>
                  <a:tcPr marL="0" marR="0" marT="0" marB="0" anchor="ctr"/>
                </a:tc>
                <a:tc>
                  <a:txBody>
                    <a:bodyPr/>
                    <a:lstStyle/>
                    <a:p>
                      <a:pPr algn="ctr" fontAlgn="ctr"/>
                      <a:r>
                        <a:rPr lang="en-US" sz="1400" b="0" i="0" u="none" strike="noStrike">
                          <a:solidFill>
                            <a:srgbClr val="191919"/>
                          </a:solidFill>
                          <a:effectLst/>
                          <a:latin typeface="Calibri"/>
                        </a:rPr>
                        <a:t>Hospital for Special Surgery</a:t>
                      </a:r>
                    </a:p>
                  </a:txBody>
                  <a:tcPr marL="0" marR="0" marT="0" marB="0" anchor="ctr"/>
                </a:tc>
                <a:extLst>
                  <a:ext uri="{0D108BD9-81ED-4DB2-BD59-A6C34878D82A}">
                    <a16:rowId xmlns:a16="http://schemas.microsoft.com/office/drawing/2014/main" xmlns="" val="10002"/>
                  </a:ext>
                </a:extLst>
              </a:tr>
              <a:tr h="351366">
                <a:tc>
                  <a:txBody>
                    <a:bodyPr/>
                    <a:lstStyle/>
                    <a:p>
                      <a:pPr algn="ctr" fontAlgn="ctr"/>
                      <a:r>
                        <a:rPr lang="en-US" sz="1400" b="0" i="0" u="none" strike="noStrike">
                          <a:solidFill>
                            <a:srgbClr val="191919"/>
                          </a:solidFill>
                          <a:effectLst/>
                          <a:latin typeface="Calibri"/>
                        </a:rPr>
                        <a:t>Sabrina Strickland</a:t>
                      </a:r>
                    </a:p>
                  </a:txBody>
                  <a:tcPr marL="0" marR="0" marT="0" marB="0" anchor="ctr"/>
                </a:tc>
                <a:tc>
                  <a:txBody>
                    <a:bodyPr/>
                    <a:lstStyle/>
                    <a:p>
                      <a:pPr algn="ctr" fontAlgn="ctr"/>
                      <a:r>
                        <a:rPr lang="en-US" sz="1400" b="0" i="0" u="none" strike="noStrike">
                          <a:solidFill>
                            <a:srgbClr val="191919"/>
                          </a:solidFill>
                          <a:effectLst/>
                          <a:latin typeface="Calibri"/>
                        </a:rPr>
                        <a:t>Hospital for Special Surgery</a:t>
                      </a:r>
                    </a:p>
                  </a:txBody>
                  <a:tcPr marL="0" marR="0" marT="0" marB="0" anchor="ctr"/>
                </a:tc>
                <a:extLst>
                  <a:ext uri="{0D108BD9-81ED-4DB2-BD59-A6C34878D82A}">
                    <a16:rowId xmlns:a16="http://schemas.microsoft.com/office/drawing/2014/main" xmlns="" val="10003"/>
                  </a:ext>
                </a:extLst>
              </a:tr>
              <a:tr h="351366">
                <a:tc>
                  <a:txBody>
                    <a:bodyPr/>
                    <a:lstStyle/>
                    <a:p>
                      <a:pPr algn="ctr" fontAlgn="ctr"/>
                      <a:r>
                        <a:rPr lang="en-US" sz="1400" b="0" i="0" u="none" strike="noStrike">
                          <a:solidFill>
                            <a:srgbClr val="191919"/>
                          </a:solidFill>
                          <a:effectLst/>
                          <a:latin typeface="Calibri"/>
                        </a:rPr>
                        <a:t>Peter Fabricant</a:t>
                      </a:r>
                    </a:p>
                  </a:txBody>
                  <a:tcPr marL="0" marR="0" marT="0" marB="0" anchor="ctr"/>
                </a:tc>
                <a:tc>
                  <a:txBody>
                    <a:bodyPr/>
                    <a:lstStyle/>
                    <a:p>
                      <a:pPr algn="ctr" fontAlgn="ctr"/>
                      <a:r>
                        <a:rPr lang="en-US" sz="1400" b="0" i="0" u="none" strike="noStrike">
                          <a:solidFill>
                            <a:srgbClr val="191919"/>
                          </a:solidFill>
                          <a:effectLst/>
                          <a:latin typeface="Calibri"/>
                        </a:rPr>
                        <a:t>Hospital for Special Surgery</a:t>
                      </a:r>
                    </a:p>
                  </a:txBody>
                  <a:tcPr marL="0" marR="0" marT="0" marB="0" anchor="ctr"/>
                </a:tc>
                <a:extLst>
                  <a:ext uri="{0D108BD9-81ED-4DB2-BD59-A6C34878D82A}">
                    <a16:rowId xmlns:a16="http://schemas.microsoft.com/office/drawing/2014/main" xmlns="" val="10004"/>
                  </a:ext>
                </a:extLst>
              </a:tr>
              <a:tr h="351366">
                <a:tc>
                  <a:txBody>
                    <a:bodyPr/>
                    <a:lstStyle/>
                    <a:p>
                      <a:pPr algn="ctr" fontAlgn="ctr"/>
                      <a:r>
                        <a:rPr lang="en-US" sz="1400" b="0" i="0" u="none" strike="noStrike" dirty="0">
                          <a:solidFill>
                            <a:srgbClr val="191919"/>
                          </a:solidFill>
                          <a:effectLst/>
                          <a:latin typeface="Calibri"/>
                        </a:rPr>
                        <a:t>Jack Farr</a:t>
                      </a:r>
                    </a:p>
                  </a:txBody>
                  <a:tcPr marL="0" marR="0" marT="0" marB="0" anchor="ctr"/>
                </a:tc>
                <a:tc>
                  <a:txBody>
                    <a:bodyPr/>
                    <a:lstStyle/>
                    <a:p>
                      <a:pPr algn="ctr" fontAlgn="ctr"/>
                      <a:r>
                        <a:rPr lang="en-US" sz="1400" b="0" i="0" u="none" strike="noStrike">
                          <a:solidFill>
                            <a:srgbClr val="191919"/>
                          </a:solidFill>
                          <a:effectLst/>
                          <a:latin typeface="Calibri"/>
                        </a:rPr>
                        <a:t>Orthoindy</a:t>
                      </a:r>
                    </a:p>
                  </a:txBody>
                  <a:tcPr marL="0" marR="0" marT="0" marB="0" anchor="ctr"/>
                </a:tc>
                <a:extLst>
                  <a:ext uri="{0D108BD9-81ED-4DB2-BD59-A6C34878D82A}">
                    <a16:rowId xmlns:a16="http://schemas.microsoft.com/office/drawing/2014/main" xmlns="" val="10005"/>
                  </a:ext>
                </a:extLst>
              </a:tr>
              <a:tr h="351366">
                <a:tc>
                  <a:txBody>
                    <a:bodyPr/>
                    <a:lstStyle/>
                    <a:p>
                      <a:pPr algn="ctr" fontAlgn="ctr"/>
                      <a:r>
                        <a:rPr lang="en-US" sz="1400" b="0" i="0" u="none" strike="noStrike">
                          <a:solidFill>
                            <a:srgbClr val="191919"/>
                          </a:solidFill>
                          <a:effectLst/>
                          <a:latin typeface="Calibri"/>
                        </a:rPr>
                        <a:t>Kosmas Kayes</a:t>
                      </a:r>
                    </a:p>
                  </a:txBody>
                  <a:tcPr marL="0" marR="0" marT="0" marB="0" anchor="ctr"/>
                </a:tc>
                <a:tc>
                  <a:txBody>
                    <a:bodyPr/>
                    <a:lstStyle/>
                    <a:p>
                      <a:pPr algn="ctr" fontAlgn="ctr"/>
                      <a:r>
                        <a:rPr lang="en-US" sz="1400" b="0" i="0" u="none" strike="noStrike">
                          <a:solidFill>
                            <a:srgbClr val="191919"/>
                          </a:solidFill>
                          <a:effectLst/>
                          <a:latin typeface="Calibri"/>
                        </a:rPr>
                        <a:t>Orthoindy</a:t>
                      </a:r>
                    </a:p>
                  </a:txBody>
                  <a:tcPr marL="0" marR="0" marT="0" marB="0" anchor="ctr"/>
                </a:tc>
                <a:extLst>
                  <a:ext uri="{0D108BD9-81ED-4DB2-BD59-A6C34878D82A}">
                    <a16:rowId xmlns:a16="http://schemas.microsoft.com/office/drawing/2014/main" xmlns="" val="10006"/>
                  </a:ext>
                </a:extLst>
              </a:tr>
              <a:tr h="351366">
                <a:tc>
                  <a:txBody>
                    <a:bodyPr/>
                    <a:lstStyle/>
                    <a:p>
                      <a:pPr algn="ctr" fontAlgn="ctr"/>
                      <a:r>
                        <a:rPr lang="en-US" sz="1400" b="0" i="0" u="none" strike="noStrike">
                          <a:solidFill>
                            <a:srgbClr val="191919"/>
                          </a:solidFill>
                          <a:effectLst/>
                          <a:latin typeface="Calibri"/>
                        </a:rPr>
                        <a:t>Yi-Meng Yen</a:t>
                      </a:r>
                    </a:p>
                  </a:txBody>
                  <a:tcPr marL="0" marR="0" marT="0" marB="0" anchor="ctr"/>
                </a:tc>
                <a:tc>
                  <a:txBody>
                    <a:bodyPr/>
                    <a:lstStyle/>
                    <a:p>
                      <a:pPr algn="ctr" fontAlgn="ctr"/>
                      <a:r>
                        <a:rPr lang="en-US" sz="1400" b="0" i="0" u="none" strike="noStrike">
                          <a:solidFill>
                            <a:srgbClr val="191919"/>
                          </a:solidFill>
                          <a:effectLst/>
                          <a:latin typeface="Calibri"/>
                        </a:rPr>
                        <a:t>Boston Children's</a:t>
                      </a:r>
                    </a:p>
                  </a:txBody>
                  <a:tcPr marL="0" marR="0" marT="0" marB="0" anchor="ctr"/>
                </a:tc>
                <a:extLst>
                  <a:ext uri="{0D108BD9-81ED-4DB2-BD59-A6C34878D82A}">
                    <a16:rowId xmlns:a16="http://schemas.microsoft.com/office/drawing/2014/main" xmlns="" val="10007"/>
                  </a:ext>
                </a:extLst>
              </a:tr>
              <a:tr h="351366">
                <a:tc>
                  <a:txBody>
                    <a:bodyPr/>
                    <a:lstStyle/>
                    <a:p>
                      <a:pPr algn="ctr" fontAlgn="ctr"/>
                      <a:r>
                        <a:rPr lang="en-US" sz="1400" b="0" i="0" u="none" strike="noStrike">
                          <a:solidFill>
                            <a:srgbClr val="191919"/>
                          </a:solidFill>
                          <a:effectLst/>
                          <a:latin typeface="Calibri"/>
                        </a:rPr>
                        <a:t>Dennis Kramer</a:t>
                      </a:r>
                    </a:p>
                  </a:txBody>
                  <a:tcPr marL="0" marR="0" marT="0" marB="0" anchor="ctr"/>
                </a:tc>
                <a:tc>
                  <a:txBody>
                    <a:bodyPr/>
                    <a:lstStyle/>
                    <a:p>
                      <a:pPr algn="ctr" fontAlgn="ctr"/>
                      <a:r>
                        <a:rPr lang="en-US" sz="1400" b="0" i="0" u="none" strike="noStrike">
                          <a:solidFill>
                            <a:srgbClr val="191919"/>
                          </a:solidFill>
                          <a:effectLst/>
                          <a:latin typeface="Calibri"/>
                        </a:rPr>
                        <a:t>Boston Children's</a:t>
                      </a:r>
                    </a:p>
                  </a:txBody>
                  <a:tcPr marL="0" marR="0" marT="0" marB="0" anchor="ctr"/>
                </a:tc>
                <a:extLst>
                  <a:ext uri="{0D108BD9-81ED-4DB2-BD59-A6C34878D82A}">
                    <a16:rowId xmlns:a16="http://schemas.microsoft.com/office/drawing/2014/main" xmlns="" val="10008"/>
                  </a:ext>
                </a:extLst>
              </a:tr>
              <a:tr h="351366">
                <a:tc>
                  <a:txBody>
                    <a:bodyPr/>
                    <a:lstStyle/>
                    <a:p>
                      <a:pPr algn="ctr" fontAlgn="ctr"/>
                      <a:r>
                        <a:rPr lang="en-US" sz="1400" b="0" i="0" u="none" strike="noStrike">
                          <a:solidFill>
                            <a:srgbClr val="191919"/>
                          </a:solidFill>
                          <a:effectLst/>
                          <a:latin typeface="Calibri"/>
                        </a:rPr>
                        <a:t>Benton Heyworth</a:t>
                      </a:r>
                    </a:p>
                  </a:txBody>
                  <a:tcPr marL="0" marR="0" marT="0" marB="0" anchor="ctr"/>
                </a:tc>
                <a:tc>
                  <a:txBody>
                    <a:bodyPr/>
                    <a:lstStyle/>
                    <a:p>
                      <a:pPr algn="ctr" fontAlgn="ctr"/>
                      <a:r>
                        <a:rPr lang="en-US" sz="1400" b="0" i="0" u="none" strike="noStrike" dirty="0">
                          <a:solidFill>
                            <a:srgbClr val="191919"/>
                          </a:solidFill>
                          <a:effectLst/>
                          <a:latin typeface="Calibri"/>
                        </a:rPr>
                        <a:t>Boston Children's</a:t>
                      </a:r>
                    </a:p>
                  </a:txBody>
                  <a:tcPr marL="0" marR="0" marT="0" marB="0" anchor="ctr"/>
                </a:tc>
                <a:extLst>
                  <a:ext uri="{0D108BD9-81ED-4DB2-BD59-A6C34878D82A}">
                    <a16:rowId xmlns:a16="http://schemas.microsoft.com/office/drawing/2014/main" xmlns="" val="10009"/>
                  </a:ext>
                </a:extLst>
              </a:tr>
              <a:tr h="351366">
                <a:tc>
                  <a:txBody>
                    <a:bodyPr/>
                    <a:lstStyle/>
                    <a:p>
                      <a:pPr algn="ctr" fontAlgn="ctr"/>
                      <a:r>
                        <a:rPr lang="en-US" sz="1400" b="0" i="0" u="none" strike="noStrike" dirty="0">
                          <a:solidFill>
                            <a:srgbClr val="191919"/>
                          </a:solidFill>
                          <a:effectLst/>
                          <a:latin typeface="Calibri"/>
                        </a:rPr>
                        <a:t>Matthew Milewski</a:t>
                      </a:r>
                    </a:p>
                  </a:txBody>
                  <a:tcPr marL="0" marR="0" marT="0" marB="0" anchor="ctr"/>
                </a:tc>
                <a:tc>
                  <a:txBody>
                    <a:bodyPr/>
                    <a:lstStyle/>
                    <a:p>
                      <a:pPr algn="ctr" fontAlgn="ctr"/>
                      <a:r>
                        <a:rPr lang="en-US" sz="1400" b="0" i="0" u="none" strike="noStrike" dirty="0">
                          <a:solidFill>
                            <a:srgbClr val="191919"/>
                          </a:solidFill>
                          <a:effectLst/>
                          <a:latin typeface="Calibri"/>
                        </a:rPr>
                        <a:t>Boston Children's</a:t>
                      </a:r>
                    </a:p>
                  </a:txBody>
                  <a:tcPr marL="0" marR="0" marT="0" marB="0" anchor="ctr"/>
                </a:tc>
                <a:extLst>
                  <a:ext uri="{0D108BD9-81ED-4DB2-BD59-A6C34878D82A}">
                    <a16:rowId xmlns:a16="http://schemas.microsoft.com/office/drawing/2014/main" xmlns="" val="10010"/>
                  </a:ext>
                </a:extLst>
              </a:tr>
              <a:tr h="351366">
                <a:tc>
                  <a:txBody>
                    <a:bodyPr/>
                    <a:lstStyle/>
                    <a:p>
                      <a:pPr algn="ctr" fontAlgn="ctr"/>
                      <a:r>
                        <a:rPr lang="en-US" sz="1400" b="0" i="0" u="none" strike="noStrike" dirty="0">
                          <a:solidFill>
                            <a:srgbClr val="191919"/>
                          </a:solidFill>
                          <a:effectLst/>
                          <a:latin typeface="Calibri"/>
                        </a:rPr>
                        <a:t>Adam Yanke</a:t>
                      </a:r>
                    </a:p>
                  </a:txBody>
                  <a:tcPr marL="0" marR="0" marT="0" marB="0" anchor="ctr"/>
                </a:tc>
                <a:tc>
                  <a:txBody>
                    <a:bodyPr/>
                    <a:lstStyle/>
                    <a:p>
                      <a:pPr algn="ctr" fontAlgn="ctr"/>
                      <a:r>
                        <a:rPr lang="en-US" sz="1400" b="0" i="0" u="none" strike="noStrike" dirty="0">
                          <a:solidFill>
                            <a:srgbClr val="191919"/>
                          </a:solidFill>
                          <a:effectLst/>
                          <a:latin typeface="Calibri"/>
                        </a:rPr>
                        <a:t>RUSH Ortho</a:t>
                      </a:r>
                    </a:p>
                  </a:txBody>
                  <a:tcPr marL="0" marR="0" marT="0" marB="0" anchor="ctr"/>
                </a:tc>
                <a:extLst>
                  <a:ext uri="{0D108BD9-81ED-4DB2-BD59-A6C34878D82A}">
                    <a16:rowId xmlns:a16="http://schemas.microsoft.com/office/drawing/2014/main" xmlns="" val="10011"/>
                  </a:ext>
                </a:extLst>
              </a:tr>
            </a:tbl>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2684268653"/>
              </p:ext>
            </p:extLst>
          </p:nvPr>
        </p:nvGraphicFramePr>
        <p:xfrm>
          <a:off x="4777317" y="1008528"/>
          <a:ext cx="3841750" cy="4201463"/>
        </p:xfrm>
        <a:graphic>
          <a:graphicData uri="http://schemas.openxmlformats.org/drawingml/2006/table">
            <a:tbl>
              <a:tblPr firstRow="1" bandRow="1">
                <a:tableStyleId>{7DF18680-E054-41AD-8BC1-D1AEF772440D}</a:tableStyleId>
              </a:tblPr>
              <a:tblGrid>
                <a:gridCol w="1887565">
                  <a:extLst>
                    <a:ext uri="{9D8B030D-6E8A-4147-A177-3AD203B41FA5}">
                      <a16:colId xmlns:a16="http://schemas.microsoft.com/office/drawing/2014/main" xmlns="" val="20000"/>
                    </a:ext>
                  </a:extLst>
                </a:gridCol>
                <a:gridCol w="1954185">
                  <a:extLst>
                    <a:ext uri="{9D8B030D-6E8A-4147-A177-3AD203B41FA5}">
                      <a16:colId xmlns:a16="http://schemas.microsoft.com/office/drawing/2014/main" xmlns="" val="20001"/>
                    </a:ext>
                  </a:extLst>
                </a:gridCol>
              </a:tblGrid>
              <a:tr h="351947">
                <a:tc>
                  <a:txBody>
                    <a:bodyPr/>
                    <a:lstStyle/>
                    <a:p>
                      <a:pPr algn="ctr" fontAlgn="ctr"/>
                      <a:r>
                        <a:rPr lang="en-US" sz="1400" b="1" i="0" u="none" strike="noStrike" dirty="0">
                          <a:solidFill>
                            <a:srgbClr val="191919"/>
                          </a:solidFill>
                          <a:effectLst/>
                          <a:latin typeface="Calibri"/>
                        </a:rPr>
                        <a:t>Surgeon</a:t>
                      </a:r>
                    </a:p>
                  </a:txBody>
                  <a:tcPr marL="0" marR="0" marT="0" marB="0" anchor="ctr"/>
                </a:tc>
                <a:tc>
                  <a:txBody>
                    <a:bodyPr/>
                    <a:lstStyle/>
                    <a:p>
                      <a:pPr algn="ctr" fontAlgn="ctr"/>
                      <a:r>
                        <a:rPr lang="en-US" sz="1400" b="1" i="0" u="none" strike="noStrike" dirty="0">
                          <a:solidFill>
                            <a:srgbClr val="191919"/>
                          </a:solidFill>
                          <a:effectLst/>
                          <a:latin typeface="Calibri"/>
                        </a:rPr>
                        <a:t>Sites</a:t>
                      </a:r>
                    </a:p>
                  </a:txBody>
                  <a:tcPr marL="0" marR="0" marT="0" marB="0" anchor="ctr"/>
                </a:tc>
                <a:extLst>
                  <a:ext uri="{0D108BD9-81ED-4DB2-BD59-A6C34878D82A}">
                    <a16:rowId xmlns:a16="http://schemas.microsoft.com/office/drawing/2014/main" xmlns="" val="10000"/>
                  </a:ext>
                </a:extLst>
              </a:tr>
              <a:tr h="349956">
                <a:tc>
                  <a:txBody>
                    <a:bodyPr/>
                    <a:lstStyle/>
                    <a:p>
                      <a:pPr algn="ctr" fontAlgn="ctr"/>
                      <a:r>
                        <a:rPr lang="en-US" sz="1400" b="0" i="0" u="none" strike="noStrike" dirty="0">
                          <a:solidFill>
                            <a:srgbClr val="191919"/>
                          </a:solidFill>
                          <a:effectLst/>
                          <a:latin typeface="Calibri"/>
                        </a:rPr>
                        <a:t>Jackie Brady</a:t>
                      </a:r>
                    </a:p>
                  </a:txBody>
                  <a:tcPr marL="0" marR="0" marT="0" marB="0" anchor="ctr"/>
                </a:tc>
                <a:tc>
                  <a:txBody>
                    <a:bodyPr/>
                    <a:lstStyle/>
                    <a:p>
                      <a:pPr algn="ctr" fontAlgn="ctr"/>
                      <a:r>
                        <a:rPr lang="en-US" sz="1400" b="0" i="0" u="none" strike="noStrike">
                          <a:solidFill>
                            <a:srgbClr val="191919"/>
                          </a:solidFill>
                          <a:effectLst/>
                          <a:latin typeface="Calibri"/>
                        </a:rPr>
                        <a:t>OHSU</a:t>
                      </a:r>
                    </a:p>
                  </a:txBody>
                  <a:tcPr marL="0" marR="0" marT="0" marB="0" anchor="ctr"/>
                </a:tc>
                <a:extLst>
                  <a:ext uri="{0D108BD9-81ED-4DB2-BD59-A6C34878D82A}">
                    <a16:rowId xmlns:a16="http://schemas.microsoft.com/office/drawing/2014/main" xmlns="" val="10001"/>
                  </a:ext>
                </a:extLst>
              </a:tr>
              <a:tr h="349956">
                <a:tc>
                  <a:txBody>
                    <a:bodyPr/>
                    <a:lstStyle/>
                    <a:p>
                      <a:pPr algn="ctr" fontAlgn="ctr"/>
                      <a:r>
                        <a:rPr lang="en-US" sz="1400" b="0" i="0" u="none" strike="noStrike" dirty="0" err="1">
                          <a:solidFill>
                            <a:srgbClr val="191919"/>
                          </a:solidFill>
                          <a:effectLst/>
                          <a:latin typeface="Calibri"/>
                        </a:rPr>
                        <a:t>Shital</a:t>
                      </a:r>
                      <a:r>
                        <a:rPr lang="en-US" sz="1400" b="0" i="0" u="none" strike="noStrike" dirty="0">
                          <a:solidFill>
                            <a:srgbClr val="191919"/>
                          </a:solidFill>
                          <a:effectLst/>
                          <a:latin typeface="Calibri"/>
                        </a:rPr>
                        <a:t> Parikh</a:t>
                      </a:r>
                    </a:p>
                  </a:txBody>
                  <a:tcPr marL="0" marR="0" marT="0" marB="0" anchor="ctr"/>
                </a:tc>
                <a:tc>
                  <a:txBody>
                    <a:bodyPr/>
                    <a:lstStyle/>
                    <a:p>
                      <a:pPr algn="ctr" fontAlgn="ctr"/>
                      <a:r>
                        <a:rPr lang="en-US" sz="1400" b="0" i="0" u="none" strike="noStrike">
                          <a:solidFill>
                            <a:srgbClr val="191919"/>
                          </a:solidFill>
                          <a:effectLst/>
                          <a:latin typeface="Calibri"/>
                        </a:rPr>
                        <a:t>Cincinnati Children's</a:t>
                      </a:r>
                    </a:p>
                  </a:txBody>
                  <a:tcPr marL="0" marR="0" marT="0" marB="0" anchor="ctr"/>
                </a:tc>
                <a:extLst>
                  <a:ext uri="{0D108BD9-81ED-4DB2-BD59-A6C34878D82A}">
                    <a16:rowId xmlns:a16="http://schemas.microsoft.com/office/drawing/2014/main" xmlns="" val="10002"/>
                  </a:ext>
                </a:extLst>
              </a:tr>
              <a:tr h="349956">
                <a:tc>
                  <a:txBody>
                    <a:bodyPr/>
                    <a:lstStyle/>
                    <a:p>
                      <a:pPr algn="ctr" fontAlgn="ctr"/>
                      <a:r>
                        <a:rPr lang="en-US" sz="1400" b="0" i="0" u="none" strike="noStrike">
                          <a:solidFill>
                            <a:srgbClr val="191919"/>
                          </a:solidFill>
                          <a:effectLst/>
                          <a:latin typeface="Calibri"/>
                        </a:rPr>
                        <a:t>Eric Wall</a:t>
                      </a:r>
                    </a:p>
                  </a:txBody>
                  <a:tcPr marL="0" marR="0" marT="0" marB="0" anchor="ctr"/>
                </a:tc>
                <a:tc>
                  <a:txBody>
                    <a:bodyPr/>
                    <a:lstStyle/>
                    <a:p>
                      <a:pPr algn="ctr" fontAlgn="ctr"/>
                      <a:r>
                        <a:rPr lang="en-US" sz="1400" b="0" i="0" u="none" strike="noStrike">
                          <a:solidFill>
                            <a:srgbClr val="191919"/>
                          </a:solidFill>
                          <a:effectLst/>
                          <a:latin typeface="Calibri"/>
                        </a:rPr>
                        <a:t>Cincinnati Children's</a:t>
                      </a:r>
                    </a:p>
                  </a:txBody>
                  <a:tcPr marL="0" marR="0" marT="0" marB="0" anchor="ctr"/>
                </a:tc>
                <a:extLst>
                  <a:ext uri="{0D108BD9-81ED-4DB2-BD59-A6C34878D82A}">
                    <a16:rowId xmlns:a16="http://schemas.microsoft.com/office/drawing/2014/main" xmlns="" val="10003"/>
                  </a:ext>
                </a:extLst>
              </a:tr>
              <a:tr h="349956">
                <a:tc>
                  <a:txBody>
                    <a:bodyPr/>
                    <a:lstStyle/>
                    <a:p>
                      <a:pPr algn="ctr" fontAlgn="ctr"/>
                      <a:r>
                        <a:rPr lang="en-US" sz="1400" b="0" i="0" u="none" strike="noStrike" dirty="0">
                          <a:solidFill>
                            <a:srgbClr val="191919"/>
                          </a:solidFill>
                          <a:effectLst/>
                          <a:latin typeface="Calibri"/>
                        </a:rPr>
                        <a:t>Marc Tompkins</a:t>
                      </a:r>
                    </a:p>
                  </a:txBody>
                  <a:tcPr marL="0" marR="0" marT="0" marB="0" anchor="ctr"/>
                </a:tc>
                <a:tc>
                  <a:txBody>
                    <a:bodyPr/>
                    <a:lstStyle/>
                    <a:p>
                      <a:pPr algn="ctr" fontAlgn="ctr"/>
                      <a:r>
                        <a:rPr lang="en-US" sz="1400" b="0" i="0" u="none" strike="noStrike" dirty="0">
                          <a:solidFill>
                            <a:srgbClr val="191919"/>
                          </a:solidFill>
                          <a:effectLst/>
                          <a:latin typeface="Calibri"/>
                        </a:rPr>
                        <a:t>U of Minnesota/TRIA</a:t>
                      </a:r>
                    </a:p>
                  </a:txBody>
                  <a:tcPr marL="0" marR="0" marT="0" marB="0" anchor="ctr"/>
                </a:tc>
                <a:extLst>
                  <a:ext uri="{0D108BD9-81ED-4DB2-BD59-A6C34878D82A}">
                    <a16:rowId xmlns:a16="http://schemas.microsoft.com/office/drawing/2014/main" xmlns="" val="10004"/>
                  </a:ext>
                </a:extLst>
              </a:tr>
              <a:tr h="349956">
                <a:tc>
                  <a:txBody>
                    <a:bodyPr/>
                    <a:lstStyle/>
                    <a:p>
                      <a:pPr algn="ctr" fontAlgn="ctr"/>
                      <a:r>
                        <a:rPr lang="en-US" sz="1400" b="0" i="0" u="none" strike="noStrike" dirty="0">
                          <a:solidFill>
                            <a:srgbClr val="191919"/>
                          </a:solidFill>
                          <a:effectLst/>
                          <a:latin typeface="Calibri"/>
                        </a:rPr>
                        <a:t>Caitlin Chambers</a:t>
                      </a:r>
                    </a:p>
                  </a:txBody>
                  <a:tcPr marL="0" marR="0" marT="0"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191919"/>
                          </a:solidFill>
                          <a:effectLst/>
                          <a:latin typeface="+mn-lt"/>
                        </a:rPr>
                        <a:t>U of Minnesota/TRIA</a:t>
                      </a:r>
                    </a:p>
                  </a:txBody>
                  <a:tcPr marL="0" marR="0" marT="0" marB="0" anchor="ctr"/>
                </a:tc>
                <a:extLst>
                  <a:ext uri="{0D108BD9-81ED-4DB2-BD59-A6C34878D82A}">
                    <a16:rowId xmlns:a16="http://schemas.microsoft.com/office/drawing/2014/main" xmlns="" val="10005"/>
                  </a:ext>
                </a:extLst>
              </a:tr>
              <a:tr h="349956">
                <a:tc>
                  <a:txBody>
                    <a:bodyPr/>
                    <a:lstStyle/>
                    <a:p>
                      <a:pPr algn="ctr" fontAlgn="ctr"/>
                      <a:r>
                        <a:rPr lang="en-US" sz="1400" b="0" i="0" u="none" strike="noStrike">
                          <a:solidFill>
                            <a:srgbClr val="191919"/>
                          </a:solidFill>
                          <a:effectLst/>
                          <a:latin typeface="Calibri"/>
                        </a:rPr>
                        <a:t>Henry Ellis</a:t>
                      </a:r>
                    </a:p>
                  </a:txBody>
                  <a:tcPr marL="0" marR="0" marT="0" marB="0" anchor="ctr"/>
                </a:tc>
                <a:tc>
                  <a:txBody>
                    <a:bodyPr/>
                    <a:lstStyle/>
                    <a:p>
                      <a:pPr algn="ctr" fontAlgn="ctr"/>
                      <a:r>
                        <a:rPr lang="en-US" sz="1400" b="0" i="0" u="none" strike="noStrike">
                          <a:solidFill>
                            <a:srgbClr val="191919"/>
                          </a:solidFill>
                          <a:effectLst/>
                          <a:latin typeface="Calibri"/>
                        </a:rPr>
                        <a:t>Texas Scottish Rite</a:t>
                      </a:r>
                    </a:p>
                  </a:txBody>
                  <a:tcPr marL="0" marR="0" marT="0" marB="0" anchor="ctr"/>
                </a:tc>
                <a:extLst>
                  <a:ext uri="{0D108BD9-81ED-4DB2-BD59-A6C34878D82A}">
                    <a16:rowId xmlns:a16="http://schemas.microsoft.com/office/drawing/2014/main" xmlns="" val="10006"/>
                  </a:ext>
                </a:extLst>
              </a:tr>
              <a:tr h="349956">
                <a:tc>
                  <a:txBody>
                    <a:bodyPr/>
                    <a:lstStyle/>
                    <a:p>
                      <a:pPr algn="ctr" fontAlgn="ctr"/>
                      <a:r>
                        <a:rPr lang="en-US" sz="1400" b="0" i="0" u="none" strike="noStrike">
                          <a:solidFill>
                            <a:srgbClr val="191919"/>
                          </a:solidFill>
                          <a:effectLst/>
                          <a:latin typeface="Calibri"/>
                        </a:rPr>
                        <a:t>Philip Wilson</a:t>
                      </a:r>
                    </a:p>
                  </a:txBody>
                  <a:tcPr marL="0" marR="0" marT="0" marB="0" anchor="ctr"/>
                </a:tc>
                <a:tc>
                  <a:txBody>
                    <a:bodyPr/>
                    <a:lstStyle/>
                    <a:p>
                      <a:pPr algn="ctr" fontAlgn="ctr"/>
                      <a:r>
                        <a:rPr lang="en-US" sz="1400" b="0" i="0" u="none" strike="noStrike">
                          <a:solidFill>
                            <a:srgbClr val="191919"/>
                          </a:solidFill>
                          <a:effectLst/>
                          <a:latin typeface="Calibri"/>
                        </a:rPr>
                        <a:t>Texas Scottish Rite</a:t>
                      </a:r>
                    </a:p>
                  </a:txBody>
                  <a:tcPr marL="0" marR="0" marT="0" marB="0" anchor="ctr"/>
                </a:tc>
                <a:extLst>
                  <a:ext uri="{0D108BD9-81ED-4DB2-BD59-A6C34878D82A}">
                    <a16:rowId xmlns:a16="http://schemas.microsoft.com/office/drawing/2014/main" xmlns="" val="10007"/>
                  </a:ext>
                </a:extLst>
              </a:tr>
              <a:tr h="349956">
                <a:tc>
                  <a:txBody>
                    <a:bodyPr/>
                    <a:lstStyle/>
                    <a:p>
                      <a:pPr algn="ctr" fontAlgn="ctr"/>
                      <a:r>
                        <a:rPr lang="en-US" sz="1400" b="0" i="0" u="none" strike="noStrike">
                          <a:solidFill>
                            <a:srgbClr val="191919"/>
                          </a:solidFill>
                          <a:effectLst/>
                          <a:latin typeface="Calibri"/>
                        </a:rPr>
                        <a:t>Bob Magnussen</a:t>
                      </a:r>
                    </a:p>
                  </a:txBody>
                  <a:tcPr marL="0" marR="0" marT="0" marB="0" anchor="ctr"/>
                </a:tc>
                <a:tc>
                  <a:txBody>
                    <a:bodyPr/>
                    <a:lstStyle/>
                    <a:p>
                      <a:pPr algn="ctr" fontAlgn="ctr"/>
                      <a:r>
                        <a:rPr lang="en-US" sz="1400" b="0" i="0" u="none" strike="noStrike">
                          <a:solidFill>
                            <a:srgbClr val="191919"/>
                          </a:solidFill>
                          <a:effectLst/>
                          <a:latin typeface="Calibri"/>
                        </a:rPr>
                        <a:t>Ohio State University</a:t>
                      </a:r>
                    </a:p>
                  </a:txBody>
                  <a:tcPr marL="0" marR="0" marT="0" marB="0" anchor="ctr"/>
                </a:tc>
                <a:extLst>
                  <a:ext uri="{0D108BD9-81ED-4DB2-BD59-A6C34878D82A}">
                    <a16:rowId xmlns:a16="http://schemas.microsoft.com/office/drawing/2014/main" xmlns="" val="10008"/>
                  </a:ext>
                </a:extLst>
              </a:tr>
              <a:tr h="349956">
                <a:tc>
                  <a:txBody>
                    <a:bodyPr/>
                    <a:lstStyle/>
                    <a:p>
                      <a:pPr algn="ctr" fontAlgn="ctr"/>
                      <a:r>
                        <a:rPr lang="en-US" sz="1400" b="0" i="0" u="none" strike="noStrike" dirty="0">
                          <a:solidFill>
                            <a:srgbClr val="191919"/>
                          </a:solidFill>
                          <a:effectLst/>
                          <a:latin typeface="Calibri"/>
                        </a:rPr>
                        <a:t>Lauren Redler</a:t>
                      </a:r>
                    </a:p>
                  </a:txBody>
                  <a:tcPr marL="0" marR="0" marT="0" marB="0" anchor="ctr"/>
                </a:tc>
                <a:tc>
                  <a:txBody>
                    <a:bodyPr/>
                    <a:lstStyle/>
                    <a:p>
                      <a:pPr algn="ctr" fontAlgn="ctr"/>
                      <a:r>
                        <a:rPr lang="en-US" sz="1400" b="0" i="0" u="none" strike="noStrike" dirty="0">
                          <a:solidFill>
                            <a:srgbClr val="191919"/>
                          </a:solidFill>
                          <a:effectLst/>
                          <a:latin typeface="Calibri"/>
                        </a:rPr>
                        <a:t>Columbia</a:t>
                      </a:r>
                    </a:p>
                  </a:txBody>
                  <a:tcPr marL="0" marR="0" marT="0" marB="0" anchor="ctr"/>
                </a:tc>
                <a:extLst>
                  <a:ext uri="{0D108BD9-81ED-4DB2-BD59-A6C34878D82A}">
                    <a16:rowId xmlns:a16="http://schemas.microsoft.com/office/drawing/2014/main" xmlns="" val="10009"/>
                  </a:ext>
                </a:extLst>
              </a:tr>
              <a:tr h="349956">
                <a:tc>
                  <a:txBody>
                    <a:bodyPr/>
                    <a:lstStyle/>
                    <a:p>
                      <a:pPr algn="ctr" fontAlgn="ctr"/>
                      <a:r>
                        <a:rPr lang="en-US" sz="1400" b="0" i="0" u="none" strike="noStrike" dirty="0">
                          <a:solidFill>
                            <a:srgbClr val="191919"/>
                          </a:solidFill>
                          <a:effectLst/>
                          <a:latin typeface="Calibri"/>
                        </a:rPr>
                        <a:t>Jason L Koh</a:t>
                      </a:r>
                    </a:p>
                  </a:txBody>
                  <a:tcPr marL="0" marR="0" marT="0" marB="0" anchor="ctr"/>
                </a:tc>
                <a:tc>
                  <a:txBody>
                    <a:bodyPr/>
                    <a:lstStyle/>
                    <a:p>
                      <a:pPr algn="ctr" fontAlgn="ctr"/>
                      <a:r>
                        <a:rPr lang="en-US" sz="1400" b="0" i="0" u="none" strike="noStrike" dirty="0">
                          <a:solidFill>
                            <a:srgbClr val="191919"/>
                          </a:solidFill>
                          <a:effectLst/>
                          <a:latin typeface="Calibri"/>
                        </a:rPr>
                        <a:t>Northshore</a:t>
                      </a:r>
                    </a:p>
                  </a:txBody>
                  <a:tcPr marL="0" marR="0" marT="0" marB="0" anchor="ctr"/>
                </a:tc>
                <a:extLst>
                  <a:ext uri="{0D108BD9-81ED-4DB2-BD59-A6C34878D82A}">
                    <a16:rowId xmlns:a16="http://schemas.microsoft.com/office/drawing/2014/main" xmlns="" val="10010"/>
                  </a:ext>
                </a:extLst>
              </a:tr>
              <a:tr h="349956">
                <a:tc>
                  <a:txBody>
                    <a:bodyPr/>
                    <a:lstStyle/>
                    <a:p>
                      <a:pPr algn="ctr" fontAlgn="ctr"/>
                      <a:r>
                        <a:rPr lang="en-US" sz="1400" b="0" i="0" u="none" strike="noStrike" dirty="0">
                          <a:solidFill>
                            <a:srgbClr val="191919"/>
                          </a:solidFill>
                          <a:effectLst/>
                          <a:latin typeface="Calibri"/>
                        </a:rPr>
                        <a:t>Seth Sherman</a:t>
                      </a:r>
                    </a:p>
                  </a:txBody>
                  <a:tcPr marL="0" marR="0" marT="0" marB="0" anchor="ctr"/>
                </a:tc>
                <a:tc>
                  <a:txBody>
                    <a:bodyPr/>
                    <a:lstStyle/>
                    <a:p>
                      <a:pPr algn="ctr" fontAlgn="ctr"/>
                      <a:r>
                        <a:rPr lang="en-US" sz="1400" b="0" i="0" u="none" strike="noStrike" dirty="0">
                          <a:solidFill>
                            <a:srgbClr val="191919"/>
                          </a:solidFill>
                          <a:effectLst/>
                          <a:latin typeface="Calibri"/>
                        </a:rPr>
                        <a:t>Stanford</a:t>
                      </a:r>
                    </a:p>
                  </a:txBody>
                  <a:tcPr marL="0" marR="0" marT="0" marB="0" anchor="ctr"/>
                </a:tc>
                <a:extLst>
                  <a:ext uri="{0D108BD9-81ED-4DB2-BD59-A6C34878D82A}">
                    <a16:rowId xmlns:a16="http://schemas.microsoft.com/office/drawing/2014/main" xmlns="" val="10011"/>
                  </a:ext>
                </a:extLst>
              </a:tr>
            </a:tbl>
          </a:graphicData>
        </a:graphic>
      </p:graphicFrame>
      <p:sp>
        <p:nvSpPr>
          <p:cNvPr id="5" name="TextBox 4">
            <a:extLst>
              <a:ext uri="{FF2B5EF4-FFF2-40B4-BE49-F238E27FC236}">
                <a16:creationId xmlns:a16="http://schemas.microsoft.com/office/drawing/2014/main" xmlns="" id="{EC8BAAE6-EE8B-6981-55F6-8E2FAB47778D}"/>
              </a:ext>
            </a:extLst>
          </p:cNvPr>
          <p:cNvSpPr txBox="1"/>
          <p:nvPr/>
        </p:nvSpPr>
        <p:spPr>
          <a:xfrm>
            <a:off x="1132435" y="5209991"/>
            <a:ext cx="6879129" cy="954107"/>
          </a:xfrm>
          <a:prstGeom prst="rect">
            <a:avLst/>
          </a:prstGeom>
          <a:noFill/>
        </p:spPr>
        <p:txBody>
          <a:bodyPr wrap="square" rtlCol="0">
            <a:spAutoFit/>
          </a:bodyPr>
          <a:lstStyle/>
          <a:p>
            <a:pPr marL="285750" indent="-285750">
              <a:buFont typeface="Arial"/>
              <a:buChar char="•"/>
            </a:pPr>
            <a:r>
              <a:rPr lang="en-US" sz="2800" dirty="0">
                <a:solidFill>
                  <a:schemeClr val="tx1">
                    <a:lumMod val="75000"/>
                    <a:lumOff val="25000"/>
                  </a:schemeClr>
                </a:solidFill>
              </a:rPr>
              <a:t>One or more authors has disclosures, see that section in  agenda for details</a:t>
            </a:r>
          </a:p>
        </p:txBody>
      </p:sp>
    </p:spTree>
    <p:extLst>
      <p:ext uri="{BB962C8B-B14F-4D97-AF65-F5344CB8AC3E}">
        <p14:creationId xmlns:p14="http://schemas.microsoft.com/office/powerpoint/2010/main" val="3974056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Conclusions</a:t>
            </a:r>
          </a:p>
        </p:txBody>
      </p:sp>
      <p:sp>
        <p:nvSpPr>
          <p:cNvPr id="8" name="TextBox 7"/>
          <p:cNvSpPr txBox="1"/>
          <p:nvPr/>
        </p:nvSpPr>
        <p:spPr>
          <a:xfrm>
            <a:off x="301145" y="982053"/>
            <a:ext cx="8196376" cy="1200328"/>
          </a:xfrm>
          <a:prstGeom prst="rect">
            <a:avLst/>
          </a:prstGeom>
          <a:noFill/>
        </p:spPr>
        <p:txBody>
          <a:bodyPr wrap="square" rtlCol="0">
            <a:spAutoFit/>
          </a:bodyPr>
          <a:lstStyle/>
          <a:p>
            <a:pPr marL="285750" indent="-285750">
              <a:buFont typeface="Arial"/>
              <a:buChar char="•"/>
            </a:pPr>
            <a:r>
              <a:rPr lang="en-US" sz="2400" dirty="0">
                <a:solidFill>
                  <a:schemeClr val="tx1">
                    <a:lumMod val="75000"/>
                    <a:lumOff val="25000"/>
                  </a:schemeClr>
                </a:solidFill>
              </a:rPr>
              <a:t>The </a:t>
            </a:r>
            <a:r>
              <a:rPr lang="en-US" sz="2400" b="1" dirty="0">
                <a:solidFill>
                  <a:schemeClr val="tx1">
                    <a:lumMod val="75000"/>
                    <a:lumOff val="25000"/>
                  </a:schemeClr>
                </a:solidFill>
              </a:rPr>
              <a:t>JUPITER Group </a:t>
            </a:r>
            <a:r>
              <a:rPr lang="en-US" sz="2400" dirty="0">
                <a:solidFill>
                  <a:schemeClr val="tx1">
                    <a:lumMod val="75000"/>
                    <a:lumOff val="25000"/>
                  </a:schemeClr>
                </a:solidFill>
              </a:rPr>
              <a:t>has been able to accumulate the largest prospectively collected patellar instability database to date</a:t>
            </a:r>
          </a:p>
          <a:p>
            <a:endParaRPr lang="en-US" sz="2400" dirty="0">
              <a:solidFill>
                <a:schemeClr val="tx1">
                  <a:lumMod val="75000"/>
                  <a:lumOff val="25000"/>
                </a:schemeClr>
              </a:solidFill>
            </a:endParaRPr>
          </a:p>
        </p:txBody>
      </p:sp>
      <p:sp>
        <p:nvSpPr>
          <p:cNvPr id="4" name="TextBox 3"/>
          <p:cNvSpPr txBox="1"/>
          <p:nvPr/>
        </p:nvSpPr>
        <p:spPr>
          <a:xfrm>
            <a:off x="385502" y="1556883"/>
            <a:ext cx="8196376" cy="1200329"/>
          </a:xfrm>
          <a:prstGeom prst="rect">
            <a:avLst/>
          </a:prstGeom>
          <a:noFill/>
        </p:spPr>
        <p:txBody>
          <a:bodyPr wrap="square" rtlCol="0">
            <a:spAutoFit/>
          </a:bodyPr>
          <a:lstStyle/>
          <a:p>
            <a:endParaRPr lang="en-US" sz="2400" dirty="0">
              <a:solidFill>
                <a:schemeClr val="tx1">
                  <a:lumMod val="75000"/>
                  <a:lumOff val="25000"/>
                </a:schemeClr>
              </a:solidFill>
            </a:endParaRPr>
          </a:p>
          <a:p>
            <a:pPr marL="285750" indent="-285750">
              <a:buFont typeface="Arial"/>
              <a:buChar char="•"/>
            </a:pPr>
            <a:r>
              <a:rPr lang="en-US" sz="2400" b="1" dirty="0">
                <a:solidFill>
                  <a:schemeClr val="tx1">
                    <a:lumMod val="75000"/>
                    <a:lumOff val="25000"/>
                  </a:schemeClr>
                </a:solidFill>
              </a:rPr>
              <a:t>Over </a:t>
            </a:r>
            <a:r>
              <a:rPr lang="en-US" sz="2400" b="1" dirty="0"/>
              <a:t>half</a:t>
            </a:r>
            <a:r>
              <a:rPr lang="en-US" sz="2400" b="1" dirty="0">
                <a:solidFill>
                  <a:schemeClr val="tx1">
                    <a:lumMod val="75000"/>
                    <a:lumOff val="25000"/>
                  </a:schemeClr>
                </a:solidFill>
              </a:rPr>
              <a:t> </a:t>
            </a:r>
            <a:r>
              <a:rPr lang="en-US" sz="2400" dirty="0">
                <a:solidFill>
                  <a:schemeClr val="tx1">
                    <a:lumMod val="75000"/>
                    <a:lumOff val="25000"/>
                  </a:schemeClr>
                </a:solidFill>
              </a:rPr>
              <a:t>(63%) of patients sustained more than one dislocation</a:t>
            </a:r>
          </a:p>
        </p:txBody>
      </p:sp>
      <p:sp>
        <p:nvSpPr>
          <p:cNvPr id="5" name="TextBox 4"/>
          <p:cNvSpPr txBox="1"/>
          <p:nvPr/>
        </p:nvSpPr>
        <p:spPr>
          <a:xfrm>
            <a:off x="385502" y="2730012"/>
            <a:ext cx="8196376" cy="830997"/>
          </a:xfrm>
          <a:prstGeom prst="rect">
            <a:avLst/>
          </a:prstGeom>
          <a:noFill/>
        </p:spPr>
        <p:txBody>
          <a:bodyPr wrap="square" rtlCol="0">
            <a:spAutoFit/>
          </a:bodyPr>
          <a:lstStyle/>
          <a:p>
            <a:pPr marL="285750" indent="-285750">
              <a:buFont typeface="Arial"/>
              <a:buChar char="•"/>
            </a:pPr>
            <a:r>
              <a:rPr lang="en-US" sz="2400" dirty="0">
                <a:solidFill>
                  <a:schemeClr val="tx1">
                    <a:lumMod val="75000"/>
                    <a:lumOff val="25000"/>
                  </a:schemeClr>
                </a:solidFill>
              </a:rPr>
              <a:t>Operative management indicated </a:t>
            </a:r>
            <a:r>
              <a:rPr lang="en-US" sz="2400" b="1" dirty="0">
                <a:solidFill>
                  <a:schemeClr val="tx1">
                    <a:lumMod val="75000"/>
                    <a:lumOff val="25000"/>
                  </a:schemeClr>
                </a:solidFill>
              </a:rPr>
              <a:t>44% </a:t>
            </a:r>
            <a:r>
              <a:rPr lang="en-US" sz="2400" dirty="0">
                <a:solidFill>
                  <a:schemeClr val="tx1">
                    <a:lumMod val="75000"/>
                    <a:lumOff val="25000"/>
                  </a:schemeClr>
                </a:solidFill>
              </a:rPr>
              <a:t>first time dislocators vs </a:t>
            </a:r>
            <a:r>
              <a:rPr lang="en-US" sz="2400" b="1" dirty="0">
                <a:solidFill>
                  <a:schemeClr val="tx1">
                    <a:lumMod val="75000"/>
                    <a:lumOff val="25000"/>
                  </a:schemeClr>
                </a:solidFill>
              </a:rPr>
              <a:t>85% </a:t>
            </a:r>
            <a:r>
              <a:rPr lang="en-US" sz="2400" dirty="0">
                <a:solidFill>
                  <a:schemeClr val="tx1">
                    <a:lumMod val="75000"/>
                    <a:lumOff val="25000"/>
                  </a:schemeClr>
                </a:solidFill>
              </a:rPr>
              <a:t>recurrent dislocators</a:t>
            </a:r>
          </a:p>
        </p:txBody>
      </p:sp>
      <p:sp>
        <p:nvSpPr>
          <p:cNvPr id="6" name="TextBox 5"/>
          <p:cNvSpPr txBox="1"/>
          <p:nvPr/>
        </p:nvSpPr>
        <p:spPr>
          <a:xfrm>
            <a:off x="301145" y="3643894"/>
            <a:ext cx="8196376" cy="1569660"/>
          </a:xfrm>
          <a:prstGeom prst="rect">
            <a:avLst/>
          </a:prstGeom>
          <a:noFill/>
        </p:spPr>
        <p:txBody>
          <a:bodyPr wrap="square" rtlCol="0">
            <a:spAutoFit/>
          </a:bodyPr>
          <a:lstStyle/>
          <a:p>
            <a:pPr marL="342900" indent="-342900">
              <a:buFont typeface="Arial" panose="020B0604020202020204" pitchFamily="34" charset="0"/>
              <a:buChar char="•"/>
              <a:defRPr/>
            </a:pPr>
            <a:r>
              <a:rPr lang="en-US" sz="2400" dirty="0">
                <a:solidFill>
                  <a:srgbClr val="333333"/>
                </a:solidFill>
                <a:cs typeface="Arial"/>
              </a:rPr>
              <a:t>Operative management was associated with the presence of an osteochondral fractures as well as an increased prevalence of instability-related physical exam findings including a J-sign and patellar apprehension. </a:t>
            </a:r>
          </a:p>
        </p:txBody>
      </p:sp>
      <p:sp>
        <p:nvSpPr>
          <p:cNvPr id="9" name="TextBox 8"/>
          <p:cNvSpPr txBox="1"/>
          <p:nvPr/>
        </p:nvSpPr>
        <p:spPr>
          <a:xfrm>
            <a:off x="393184" y="5296440"/>
            <a:ext cx="8242816" cy="830997"/>
          </a:xfrm>
          <a:prstGeom prst="rect">
            <a:avLst/>
          </a:prstGeom>
          <a:noFill/>
        </p:spPr>
        <p:txBody>
          <a:bodyPr wrap="square" rtlCol="0">
            <a:spAutoFit/>
          </a:bodyPr>
          <a:lstStyle/>
          <a:p>
            <a:pPr marL="285750" indent="-285750">
              <a:buFont typeface="Arial"/>
              <a:buChar char="•"/>
            </a:pPr>
            <a:r>
              <a:rPr lang="en-US" sz="2400" dirty="0">
                <a:solidFill>
                  <a:schemeClr val="tx1">
                    <a:lumMod val="75000"/>
                    <a:lumOff val="25000"/>
                  </a:schemeClr>
                </a:solidFill>
              </a:rPr>
              <a:t>PRO scores varied between first time and recurrent </a:t>
            </a:r>
            <a:r>
              <a:rPr lang="en-US" sz="2400" dirty="0" err="1">
                <a:solidFill>
                  <a:schemeClr val="tx1">
                    <a:lumMod val="75000"/>
                    <a:lumOff val="25000"/>
                  </a:schemeClr>
                </a:solidFill>
              </a:rPr>
              <a:t>dislocators</a:t>
            </a:r>
            <a:endParaRPr lang="en-US" sz="2400" dirty="0">
              <a:solidFill>
                <a:schemeClr val="tx1">
                  <a:lumMod val="75000"/>
                  <a:lumOff val="25000"/>
                </a:schemeClr>
              </a:solidFill>
            </a:endParaRPr>
          </a:p>
          <a:p>
            <a:pPr marL="285750" indent="-285750">
              <a:buFont typeface="Arial"/>
              <a:buChar char="•"/>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1636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to Come from JUPITER</a:t>
            </a:r>
          </a:p>
        </p:txBody>
      </p:sp>
      <p:pic>
        <p:nvPicPr>
          <p:cNvPr id="3" name="Picture 2"/>
          <p:cNvPicPr>
            <a:picLocks noChangeAspect="1"/>
          </p:cNvPicPr>
          <p:nvPr/>
        </p:nvPicPr>
        <p:blipFill>
          <a:blip r:embed="rId3"/>
          <a:stretch>
            <a:fillRect/>
          </a:stretch>
        </p:blipFill>
        <p:spPr>
          <a:xfrm>
            <a:off x="270862" y="1704734"/>
            <a:ext cx="8602275" cy="3448531"/>
          </a:xfrm>
          <a:prstGeom prst="rect">
            <a:avLst/>
          </a:prstGeom>
        </p:spPr>
      </p:pic>
    </p:spTree>
    <p:extLst>
      <p:ext uri="{BB962C8B-B14F-4D97-AF65-F5344CB8AC3E}">
        <p14:creationId xmlns:p14="http://schemas.microsoft.com/office/powerpoint/2010/main" val="765363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730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Introduction</a:t>
            </a:r>
          </a:p>
        </p:txBody>
      </p:sp>
      <p:sp>
        <p:nvSpPr>
          <p:cNvPr id="3" name="TextBox 2"/>
          <p:cNvSpPr txBox="1"/>
          <p:nvPr/>
        </p:nvSpPr>
        <p:spPr>
          <a:xfrm>
            <a:off x="301145" y="982053"/>
            <a:ext cx="4438532" cy="5622052"/>
          </a:xfrm>
          <a:prstGeom prst="rect">
            <a:avLst/>
          </a:prstGeom>
          <a:noFill/>
        </p:spPr>
        <p:txBody>
          <a:bodyPr wrap="square" rtlCol="0">
            <a:spAutoFit/>
          </a:bodyPr>
          <a:lstStyle/>
          <a:p>
            <a:pPr marL="285750" indent="-285750">
              <a:buFont typeface="Arial"/>
              <a:buChar char="•"/>
            </a:pPr>
            <a:r>
              <a:rPr lang="en-US" sz="2600" dirty="0">
                <a:solidFill>
                  <a:schemeClr val="tx1">
                    <a:lumMod val="75000"/>
                    <a:lumOff val="25000"/>
                  </a:schemeClr>
                </a:solidFill>
              </a:rPr>
              <a:t>Patellar instability incidence </a:t>
            </a:r>
            <a:r>
              <a:rPr lang="en-US" sz="2600" b="1" dirty="0">
                <a:solidFill>
                  <a:schemeClr val="tx1">
                    <a:lumMod val="75000"/>
                    <a:lumOff val="25000"/>
                  </a:schemeClr>
                </a:solidFill>
              </a:rPr>
              <a:t>5.8 to 77 per 100,000 </a:t>
            </a:r>
          </a:p>
          <a:p>
            <a:endParaRPr lang="en-US" sz="2600" dirty="0">
              <a:solidFill>
                <a:schemeClr val="tx1">
                  <a:lumMod val="75000"/>
                  <a:lumOff val="25000"/>
                </a:schemeClr>
              </a:solidFill>
            </a:endParaRPr>
          </a:p>
          <a:p>
            <a:pPr marL="285750" indent="-285750">
              <a:buFont typeface="Arial"/>
              <a:buChar char="•"/>
            </a:pPr>
            <a:r>
              <a:rPr lang="en-US" sz="2600" dirty="0" err="1">
                <a:solidFill>
                  <a:schemeClr val="tx1">
                    <a:lumMod val="75000"/>
                    <a:lumOff val="25000"/>
                  </a:schemeClr>
                </a:solidFill>
              </a:rPr>
              <a:t>Fithian</a:t>
            </a:r>
            <a:r>
              <a:rPr lang="en-US" sz="2600" dirty="0">
                <a:solidFill>
                  <a:schemeClr val="tx1">
                    <a:lumMod val="75000"/>
                    <a:lumOff val="25000"/>
                  </a:schemeClr>
                </a:solidFill>
              </a:rPr>
              <a:t> et al. 2004&gt; the highest risk to be amongst females </a:t>
            </a:r>
            <a:r>
              <a:rPr lang="en-US" sz="2600" b="1" dirty="0">
                <a:solidFill>
                  <a:schemeClr val="tx1">
                    <a:lumMod val="75000"/>
                    <a:lumOff val="25000"/>
                  </a:schemeClr>
                </a:solidFill>
              </a:rPr>
              <a:t>10 to 17 years old</a:t>
            </a:r>
            <a:endParaRPr lang="en-US" sz="2600" b="1" baseline="30000" dirty="0">
              <a:solidFill>
                <a:schemeClr val="tx1">
                  <a:lumMod val="75000"/>
                  <a:lumOff val="25000"/>
                </a:schemeClr>
              </a:solidFill>
            </a:endParaRPr>
          </a:p>
          <a:p>
            <a:endParaRPr lang="en-US" sz="2600" baseline="30000" dirty="0">
              <a:solidFill>
                <a:schemeClr val="tx1">
                  <a:lumMod val="75000"/>
                  <a:lumOff val="25000"/>
                </a:schemeClr>
              </a:solidFill>
            </a:endParaRPr>
          </a:p>
          <a:p>
            <a:pPr marL="285750" indent="-285750">
              <a:buFont typeface="Arial"/>
              <a:buChar char="•"/>
            </a:pPr>
            <a:r>
              <a:rPr lang="en-US" sz="2600" dirty="0" err="1">
                <a:solidFill>
                  <a:schemeClr val="tx1">
                    <a:lumMod val="75000"/>
                    <a:lumOff val="25000"/>
                  </a:schemeClr>
                </a:solidFill>
              </a:rPr>
              <a:t>Lewallen</a:t>
            </a:r>
            <a:r>
              <a:rPr lang="en-US" sz="2600" dirty="0">
                <a:solidFill>
                  <a:schemeClr val="tx1">
                    <a:lumMod val="75000"/>
                    <a:lumOff val="25000"/>
                  </a:schemeClr>
                </a:solidFill>
              </a:rPr>
              <a:t> et al. 2013&gt; Up to a ~</a:t>
            </a:r>
            <a:r>
              <a:rPr lang="en-US" sz="2600" b="1" dirty="0">
                <a:solidFill>
                  <a:schemeClr val="tx1">
                    <a:lumMod val="75000"/>
                    <a:lumOff val="25000"/>
                  </a:schemeClr>
                </a:solidFill>
              </a:rPr>
              <a:t>70% risk of recurrence </a:t>
            </a:r>
            <a:r>
              <a:rPr lang="en-US" sz="2600" dirty="0">
                <a:solidFill>
                  <a:schemeClr val="tx1">
                    <a:lumMod val="75000"/>
                    <a:lumOff val="25000"/>
                  </a:schemeClr>
                </a:solidFill>
              </a:rPr>
              <a:t>in patients with </a:t>
            </a:r>
            <a:r>
              <a:rPr lang="en-US" sz="2600" b="1" dirty="0">
                <a:solidFill>
                  <a:schemeClr val="tx1">
                    <a:lumMod val="75000"/>
                    <a:lumOff val="25000"/>
                  </a:schemeClr>
                </a:solidFill>
              </a:rPr>
              <a:t>open growth plates</a:t>
            </a:r>
            <a:r>
              <a:rPr lang="en-US" sz="2600" dirty="0">
                <a:solidFill>
                  <a:schemeClr val="tx1">
                    <a:lumMod val="75000"/>
                    <a:lumOff val="25000"/>
                  </a:schemeClr>
                </a:solidFill>
              </a:rPr>
              <a:t> and</a:t>
            </a:r>
            <a:r>
              <a:rPr lang="en-US" sz="2600" b="1" dirty="0">
                <a:solidFill>
                  <a:schemeClr val="tx1">
                    <a:lumMod val="75000"/>
                    <a:lumOff val="25000"/>
                  </a:schemeClr>
                </a:solidFill>
              </a:rPr>
              <a:t> trochlear dysplasia</a:t>
            </a:r>
            <a:endParaRPr lang="en-US" sz="2600" b="1" baseline="30000" dirty="0">
              <a:solidFill>
                <a:schemeClr val="tx1">
                  <a:lumMod val="75000"/>
                  <a:lumOff val="25000"/>
                </a:schemeClr>
              </a:solidFill>
            </a:endParaRPr>
          </a:p>
          <a:p>
            <a:pPr marL="285750" indent="-285750">
              <a:buFont typeface="Arial"/>
              <a:buChar char="•"/>
            </a:pPr>
            <a:endParaRPr lang="en-US" sz="2800" dirty="0">
              <a:solidFill>
                <a:schemeClr val="tx1">
                  <a:lumMod val="75000"/>
                  <a:lumOff val="25000"/>
                </a:schemeClr>
              </a:solidFill>
            </a:endParaRPr>
          </a:p>
          <a:p>
            <a:pPr marL="285750" indent="-285750">
              <a:buFont typeface="Arial"/>
              <a:buChar char="•"/>
            </a:pPr>
            <a:endParaRPr lang="en-US" sz="2800" dirty="0">
              <a:solidFill>
                <a:schemeClr val="tx1">
                  <a:lumMod val="75000"/>
                  <a:lumOff val="25000"/>
                </a:schemeClr>
              </a:solidFill>
            </a:endParaRPr>
          </a:p>
        </p:txBody>
      </p:sp>
      <p:pic>
        <p:nvPicPr>
          <p:cNvPr id="4" name="Picture 3"/>
          <p:cNvPicPr>
            <a:picLocks noChangeAspect="1"/>
          </p:cNvPicPr>
          <p:nvPr/>
        </p:nvPicPr>
        <p:blipFill>
          <a:blip r:embed="rId3"/>
          <a:stretch>
            <a:fillRect/>
          </a:stretch>
        </p:blipFill>
        <p:spPr>
          <a:xfrm>
            <a:off x="4884530" y="858648"/>
            <a:ext cx="4169576" cy="4919334"/>
          </a:xfrm>
          <a:prstGeom prst="rect">
            <a:avLst/>
          </a:prstGeom>
        </p:spPr>
      </p:pic>
      <p:sp>
        <p:nvSpPr>
          <p:cNvPr id="6" name="Rectangle 5"/>
          <p:cNvSpPr/>
          <p:nvPr/>
        </p:nvSpPr>
        <p:spPr>
          <a:xfrm>
            <a:off x="4876655" y="5887148"/>
            <a:ext cx="4364840" cy="323165"/>
          </a:xfrm>
          <a:prstGeom prst="rect">
            <a:avLst/>
          </a:prstGeom>
        </p:spPr>
        <p:txBody>
          <a:bodyPr wrap="none">
            <a:spAutoFit/>
          </a:bodyPr>
          <a:lstStyle/>
          <a:p>
            <a:r>
              <a:rPr lang="en-US" sz="1500" dirty="0" err="1"/>
              <a:t>Placella</a:t>
            </a:r>
            <a:r>
              <a:rPr lang="en-US" sz="1500" dirty="0"/>
              <a:t> et al. Annals Of Translational Medicine 2016</a:t>
            </a:r>
            <a:endParaRPr lang="en-US" sz="1500" baseline="30000" dirty="0"/>
          </a:p>
        </p:txBody>
      </p:sp>
    </p:spTree>
    <p:extLst>
      <p:ext uri="{BB962C8B-B14F-4D97-AF65-F5344CB8AC3E}">
        <p14:creationId xmlns:p14="http://schemas.microsoft.com/office/powerpoint/2010/main" val="486757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Introduction</a:t>
            </a:r>
          </a:p>
        </p:txBody>
      </p:sp>
      <p:sp>
        <p:nvSpPr>
          <p:cNvPr id="3" name="TextBox 2"/>
          <p:cNvSpPr txBox="1"/>
          <p:nvPr/>
        </p:nvSpPr>
        <p:spPr>
          <a:xfrm>
            <a:off x="301145" y="982053"/>
            <a:ext cx="4987371" cy="6124754"/>
          </a:xfrm>
          <a:prstGeom prst="rect">
            <a:avLst/>
          </a:prstGeom>
          <a:noFill/>
        </p:spPr>
        <p:txBody>
          <a:bodyPr wrap="square" rtlCol="0">
            <a:spAutoFit/>
          </a:bodyPr>
          <a:lstStyle/>
          <a:p>
            <a:pPr marL="285750" indent="-285750">
              <a:buFont typeface="Arial"/>
              <a:buChar char="•"/>
            </a:pPr>
            <a:r>
              <a:rPr lang="en-US" sz="2800" dirty="0">
                <a:solidFill>
                  <a:schemeClr val="tx1">
                    <a:lumMod val="75000"/>
                    <a:lumOff val="25000"/>
                  </a:schemeClr>
                </a:solidFill>
              </a:rPr>
              <a:t>Management of first time dislocations without loose body/fracture typically non-operative</a:t>
            </a:r>
          </a:p>
          <a:p>
            <a:pPr marL="285750" indent="-285750">
              <a:buFont typeface="Arial"/>
              <a:buChar char="•"/>
            </a:pPr>
            <a:endParaRPr lang="en-US" sz="2800" dirty="0">
              <a:solidFill>
                <a:schemeClr val="tx1">
                  <a:lumMod val="75000"/>
                  <a:lumOff val="25000"/>
                </a:schemeClr>
              </a:solidFill>
            </a:endParaRPr>
          </a:p>
          <a:p>
            <a:pPr marL="285750" indent="-285750">
              <a:buFont typeface="Arial"/>
              <a:buChar char="•"/>
            </a:pPr>
            <a:r>
              <a:rPr lang="en-US" sz="2800" dirty="0">
                <a:solidFill>
                  <a:schemeClr val="tx1">
                    <a:lumMod val="75000"/>
                    <a:lumOff val="25000"/>
                  </a:schemeClr>
                </a:solidFill>
              </a:rPr>
              <a:t>For recurrent patellar instability, debate exists for ideal surgical procedure </a:t>
            </a:r>
          </a:p>
          <a:p>
            <a:pPr marL="285750" indent="-285750">
              <a:buFont typeface="Arial"/>
              <a:buChar char="•"/>
            </a:pPr>
            <a:endParaRPr lang="en-US" sz="2800" dirty="0">
              <a:solidFill>
                <a:schemeClr val="tx1">
                  <a:lumMod val="75000"/>
                  <a:lumOff val="25000"/>
                </a:schemeClr>
              </a:solidFill>
            </a:endParaRPr>
          </a:p>
          <a:p>
            <a:pPr marL="285750" indent="-285750">
              <a:buFont typeface="Arial"/>
              <a:buChar char="•"/>
            </a:pPr>
            <a:r>
              <a:rPr lang="en-US" sz="2800" dirty="0">
                <a:solidFill>
                  <a:schemeClr val="tx1">
                    <a:lumMod val="75000"/>
                    <a:lumOff val="25000"/>
                  </a:schemeClr>
                </a:solidFill>
              </a:rPr>
              <a:t>Overall, outcomes not well established</a:t>
            </a:r>
          </a:p>
          <a:p>
            <a:pPr marL="285750" indent="-285750">
              <a:buFont typeface="Arial"/>
              <a:buChar char="•"/>
            </a:pPr>
            <a:endParaRPr lang="en-US" sz="2800" dirty="0">
              <a:solidFill>
                <a:schemeClr val="tx1">
                  <a:lumMod val="75000"/>
                  <a:lumOff val="25000"/>
                </a:schemeClr>
              </a:solidFill>
            </a:endParaRPr>
          </a:p>
          <a:p>
            <a:pPr marL="285750" indent="-285750">
              <a:buFont typeface="Arial"/>
              <a:buChar char="•"/>
            </a:pPr>
            <a:endParaRPr lang="en-US" sz="2800" dirty="0">
              <a:solidFill>
                <a:schemeClr val="tx1">
                  <a:lumMod val="75000"/>
                  <a:lumOff val="25000"/>
                </a:schemeClr>
              </a:solidFill>
            </a:endParaRPr>
          </a:p>
          <a:p>
            <a:pPr marL="285750" indent="-285750">
              <a:buFont typeface="Arial"/>
              <a:buChar char="•"/>
            </a:pPr>
            <a:endParaRPr lang="en-US" sz="2800" dirty="0">
              <a:solidFill>
                <a:schemeClr val="tx1">
                  <a:lumMod val="75000"/>
                  <a:lumOff val="25000"/>
                </a:schemeClr>
              </a:solidFill>
            </a:endParaRPr>
          </a:p>
        </p:txBody>
      </p:sp>
      <p:pic>
        <p:nvPicPr>
          <p:cNvPr id="6" name="Picture 5"/>
          <p:cNvPicPr>
            <a:picLocks noChangeAspect="1"/>
          </p:cNvPicPr>
          <p:nvPr/>
        </p:nvPicPr>
        <p:blipFill>
          <a:blip r:embed="rId3"/>
          <a:stretch>
            <a:fillRect/>
          </a:stretch>
        </p:blipFill>
        <p:spPr>
          <a:xfrm>
            <a:off x="5428595" y="1791690"/>
            <a:ext cx="3269621" cy="2504220"/>
          </a:xfrm>
          <a:prstGeom prst="rect">
            <a:avLst/>
          </a:prstGeom>
        </p:spPr>
      </p:pic>
    </p:spTree>
    <p:extLst>
      <p:ext uri="{BB962C8B-B14F-4D97-AF65-F5344CB8AC3E}">
        <p14:creationId xmlns:p14="http://schemas.microsoft.com/office/powerpoint/2010/main" val="1375144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Introduction</a:t>
            </a:r>
          </a:p>
        </p:txBody>
      </p:sp>
      <p:sp>
        <p:nvSpPr>
          <p:cNvPr id="8" name="TextBox 7"/>
          <p:cNvSpPr txBox="1"/>
          <p:nvPr/>
        </p:nvSpPr>
        <p:spPr>
          <a:xfrm>
            <a:off x="301145" y="982053"/>
            <a:ext cx="8196376" cy="2677656"/>
          </a:xfrm>
          <a:prstGeom prst="rect">
            <a:avLst/>
          </a:prstGeom>
          <a:noFill/>
        </p:spPr>
        <p:txBody>
          <a:bodyPr wrap="square" rtlCol="0">
            <a:spAutoFit/>
          </a:bodyPr>
          <a:lstStyle/>
          <a:p>
            <a:pPr marL="285750" indent="-285750">
              <a:buFont typeface="Arial"/>
              <a:buChar char="•"/>
            </a:pPr>
            <a:r>
              <a:rPr lang="en-US" sz="2800" b="1" dirty="0">
                <a:solidFill>
                  <a:schemeClr val="tx1">
                    <a:lumMod val="75000"/>
                    <a:lumOff val="25000"/>
                  </a:schemeClr>
                </a:solidFill>
              </a:rPr>
              <a:t>JUPITER </a:t>
            </a:r>
            <a:r>
              <a:rPr lang="en-US" sz="2800" dirty="0">
                <a:solidFill>
                  <a:schemeClr val="tx1">
                    <a:lumMod val="75000"/>
                    <a:lumOff val="25000"/>
                  </a:schemeClr>
                </a:solidFill>
              </a:rPr>
              <a:t>(</a:t>
            </a:r>
            <a:r>
              <a:rPr lang="en-US" sz="2800" b="1" dirty="0">
                <a:solidFill>
                  <a:schemeClr val="tx1">
                    <a:lumMod val="75000"/>
                    <a:lumOff val="25000"/>
                  </a:schemeClr>
                </a:solidFill>
              </a:rPr>
              <a:t>Ju</a:t>
            </a:r>
            <a:r>
              <a:rPr lang="en-US" sz="2800" dirty="0">
                <a:solidFill>
                  <a:schemeClr val="tx1">
                    <a:lumMod val="75000"/>
                    <a:lumOff val="25000"/>
                  </a:schemeClr>
                </a:solidFill>
              </a:rPr>
              <a:t>stifying </a:t>
            </a:r>
            <a:r>
              <a:rPr lang="en-US" sz="2800" b="1" dirty="0">
                <a:solidFill>
                  <a:schemeClr val="tx1">
                    <a:lumMod val="75000"/>
                    <a:lumOff val="25000"/>
                  </a:schemeClr>
                </a:solidFill>
              </a:rPr>
              <a:t>P</a:t>
            </a:r>
            <a:r>
              <a:rPr lang="en-US" sz="2800" dirty="0">
                <a:solidFill>
                  <a:schemeClr val="tx1">
                    <a:lumMod val="75000"/>
                    <a:lumOff val="25000"/>
                  </a:schemeClr>
                </a:solidFill>
              </a:rPr>
              <a:t>atellar </a:t>
            </a:r>
            <a:r>
              <a:rPr lang="en-US" sz="2800" b="1" dirty="0">
                <a:solidFill>
                  <a:schemeClr val="tx1">
                    <a:lumMod val="75000"/>
                    <a:lumOff val="25000"/>
                  </a:schemeClr>
                </a:solidFill>
              </a:rPr>
              <a:t>I</a:t>
            </a:r>
            <a:r>
              <a:rPr lang="en-US" sz="2800" dirty="0">
                <a:solidFill>
                  <a:schemeClr val="tx1">
                    <a:lumMod val="75000"/>
                    <a:lumOff val="25000"/>
                  </a:schemeClr>
                </a:solidFill>
              </a:rPr>
              <a:t>nstability </a:t>
            </a:r>
            <a:r>
              <a:rPr lang="en-US" sz="2800" b="1" dirty="0">
                <a:solidFill>
                  <a:schemeClr val="tx1">
                    <a:lumMod val="75000"/>
                    <a:lumOff val="25000"/>
                  </a:schemeClr>
                </a:solidFill>
              </a:rPr>
              <a:t>T</a:t>
            </a:r>
            <a:r>
              <a:rPr lang="en-US" sz="2800" dirty="0">
                <a:solidFill>
                  <a:schemeClr val="tx1">
                    <a:lumMod val="75000"/>
                    <a:lumOff val="25000"/>
                  </a:schemeClr>
                </a:solidFill>
              </a:rPr>
              <a:t>reatment by </a:t>
            </a:r>
            <a:r>
              <a:rPr lang="en-US" sz="2800" b="1" dirty="0">
                <a:solidFill>
                  <a:schemeClr val="tx1">
                    <a:lumMod val="75000"/>
                    <a:lumOff val="25000"/>
                  </a:schemeClr>
                </a:solidFill>
              </a:rPr>
              <a:t>E</a:t>
            </a:r>
            <a:r>
              <a:rPr lang="en-US" sz="2800" dirty="0">
                <a:solidFill>
                  <a:schemeClr val="tx1">
                    <a:lumMod val="75000"/>
                    <a:lumOff val="25000"/>
                  </a:schemeClr>
                </a:solidFill>
              </a:rPr>
              <a:t>arly </a:t>
            </a:r>
            <a:r>
              <a:rPr lang="en-US" sz="2800" b="1" dirty="0">
                <a:solidFill>
                  <a:schemeClr val="tx1">
                    <a:lumMod val="75000"/>
                    <a:lumOff val="25000"/>
                  </a:schemeClr>
                </a:solidFill>
              </a:rPr>
              <a:t>R</a:t>
            </a:r>
            <a:r>
              <a:rPr lang="en-US" sz="2800" dirty="0">
                <a:solidFill>
                  <a:schemeClr val="tx1">
                    <a:lumMod val="75000"/>
                    <a:lumOff val="25000"/>
                  </a:schemeClr>
                </a:solidFill>
              </a:rPr>
              <a:t>esults) is a hypothesis-driven, multi-center, multi-armed, prospective cohort study developed to obtain sufficient subjects to better describe clinical characteristics and predictors of clinical outcomes in the young patellar instability population</a:t>
            </a:r>
          </a:p>
        </p:txBody>
      </p:sp>
    </p:spTree>
    <p:extLst>
      <p:ext uri="{BB962C8B-B14F-4D97-AF65-F5344CB8AC3E}">
        <p14:creationId xmlns:p14="http://schemas.microsoft.com/office/powerpoint/2010/main" val="194012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Introduction</a:t>
            </a:r>
          </a:p>
        </p:txBody>
      </p:sp>
      <p:pic>
        <p:nvPicPr>
          <p:cNvPr id="3" name="Picture 2"/>
          <p:cNvPicPr>
            <a:picLocks noChangeAspect="1"/>
          </p:cNvPicPr>
          <p:nvPr/>
        </p:nvPicPr>
        <p:blipFill>
          <a:blip r:embed="rId3"/>
          <a:stretch>
            <a:fillRect/>
          </a:stretch>
        </p:blipFill>
        <p:spPr>
          <a:xfrm>
            <a:off x="1080796" y="635752"/>
            <a:ext cx="6990589" cy="5504520"/>
          </a:xfrm>
          <a:prstGeom prst="rect">
            <a:avLst/>
          </a:prstGeom>
        </p:spPr>
      </p:pic>
    </p:spTree>
    <p:extLst>
      <p:ext uri="{BB962C8B-B14F-4D97-AF65-F5344CB8AC3E}">
        <p14:creationId xmlns:p14="http://schemas.microsoft.com/office/powerpoint/2010/main" val="1011989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Purpose</a:t>
            </a:r>
          </a:p>
        </p:txBody>
      </p:sp>
      <p:sp>
        <p:nvSpPr>
          <p:cNvPr id="8" name="TextBox 7"/>
          <p:cNvSpPr txBox="1"/>
          <p:nvPr/>
        </p:nvSpPr>
        <p:spPr>
          <a:xfrm>
            <a:off x="349427" y="1182231"/>
            <a:ext cx="8445146" cy="2246769"/>
          </a:xfrm>
          <a:prstGeom prst="rect">
            <a:avLst/>
          </a:prstGeom>
          <a:noFill/>
        </p:spPr>
        <p:txBody>
          <a:bodyPr wrap="square" rtlCol="0">
            <a:spAutoFit/>
          </a:bodyPr>
          <a:lstStyle/>
          <a:p>
            <a:pPr marL="285750" indent="-285750">
              <a:buFont typeface="Arial"/>
              <a:buChar char="•"/>
            </a:pPr>
            <a:r>
              <a:rPr lang="en-US" sz="2800" dirty="0">
                <a:solidFill>
                  <a:schemeClr val="tx1">
                    <a:lumMod val="75000"/>
                    <a:lumOff val="25000"/>
                  </a:schemeClr>
                </a:solidFill>
              </a:rPr>
              <a:t>The purpose of this study is to describe the formation of </a:t>
            </a:r>
            <a:r>
              <a:rPr lang="en-US" sz="2800" b="1" dirty="0">
                <a:solidFill>
                  <a:schemeClr val="tx1">
                    <a:lumMod val="75000"/>
                    <a:lumOff val="25000"/>
                  </a:schemeClr>
                </a:solidFill>
              </a:rPr>
              <a:t>JUPITER</a:t>
            </a:r>
            <a:r>
              <a:rPr lang="en-US" sz="2800" dirty="0">
                <a:solidFill>
                  <a:schemeClr val="tx1">
                    <a:lumMod val="75000"/>
                    <a:lumOff val="25000"/>
                  </a:schemeClr>
                </a:solidFill>
              </a:rPr>
              <a:t> and </a:t>
            </a:r>
            <a:r>
              <a:rPr lang="en-US" sz="2800" dirty="0">
                <a:solidFill>
                  <a:srgbClr val="333333"/>
                </a:solidFill>
                <a:cs typeface="Arial"/>
              </a:rPr>
              <a:t>to provide objective analysis of patient demographics and patellar instability characteristics at baseline.</a:t>
            </a:r>
            <a:endParaRPr lang="en-US" sz="2000" dirty="0">
              <a:solidFill>
                <a:prstClr val="black"/>
              </a:solidFill>
              <a:cs typeface="Arial"/>
            </a:endParaRPr>
          </a:p>
          <a:p>
            <a:pPr marL="285750" indent="-285750">
              <a:buFont typeface="Arial"/>
              <a:buChar char="•"/>
            </a:pPr>
            <a:endParaRPr lang="en-US" sz="2800" dirty="0">
              <a:solidFill>
                <a:schemeClr val="tx1">
                  <a:lumMod val="75000"/>
                  <a:lumOff val="25000"/>
                </a:schemeClr>
              </a:solidFill>
            </a:endParaRPr>
          </a:p>
        </p:txBody>
      </p:sp>
    </p:spTree>
    <p:extLst>
      <p:ext uri="{BB962C8B-B14F-4D97-AF65-F5344CB8AC3E}">
        <p14:creationId xmlns:p14="http://schemas.microsoft.com/office/powerpoint/2010/main" val="3610365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Methods</a:t>
            </a:r>
          </a:p>
        </p:txBody>
      </p:sp>
      <p:sp>
        <p:nvSpPr>
          <p:cNvPr id="8" name="TextBox 7"/>
          <p:cNvSpPr txBox="1"/>
          <p:nvPr/>
        </p:nvSpPr>
        <p:spPr>
          <a:xfrm>
            <a:off x="301145" y="982053"/>
            <a:ext cx="8541710" cy="2677656"/>
          </a:xfrm>
          <a:prstGeom prst="rect">
            <a:avLst/>
          </a:prstGeom>
          <a:noFill/>
        </p:spPr>
        <p:txBody>
          <a:bodyPr wrap="square" rtlCol="0">
            <a:spAutoFit/>
          </a:bodyPr>
          <a:lstStyle/>
          <a:p>
            <a:pPr marL="285750" indent="-285750">
              <a:buFont typeface="Arial"/>
              <a:buChar char="•"/>
            </a:pPr>
            <a:r>
              <a:rPr lang="en-US" sz="2800" dirty="0">
                <a:solidFill>
                  <a:schemeClr val="tx1">
                    <a:lumMod val="75000"/>
                    <a:lumOff val="25000"/>
                  </a:schemeClr>
                </a:solidFill>
              </a:rPr>
              <a:t>After training and IRB approval, surgeons began enrolling patients </a:t>
            </a:r>
            <a:r>
              <a:rPr lang="en-US" sz="2800" dirty="0">
                <a:solidFill>
                  <a:srgbClr val="333333"/>
                </a:solidFill>
                <a:cs typeface="Arial"/>
              </a:rPr>
              <a:t>10-35 years of age who had experienced a patellar instability event. </a:t>
            </a:r>
          </a:p>
          <a:p>
            <a:pPr marL="285750" indent="-285750">
              <a:buFont typeface="Arial"/>
              <a:buChar char="•"/>
            </a:pPr>
            <a:r>
              <a:rPr lang="en-US" sz="2800" dirty="0">
                <a:solidFill>
                  <a:srgbClr val="333333"/>
                </a:solidFill>
                <a:cs typeface="Arial"/>
              </a:rPr>
              <a:t>Radiographs, MRI and clinical assessments were evaluated to confirm patellar dislocation. </a:t>
            </a:r>
          </a:p>
          <a:p>
            <a:pPr marL="285750" indent="-285750">
              <a:buFont typeface="Arial"/>
              <a:buChar char="•"/>
            </a:pPr>
            <a:endParaRPr lang="en-US" sz="2800" dirty="0">
              <a:solidFill>
                <a:schemeClr val="tx1">
                  <a:lumMod val="75000"/>
                  <a:lumOff val="25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702209616"/>
              </p:ext>
            </p:extLst>
          </p:nvPr>
        </p:nvGraphicFramePr>
        <p:xfrm>
          <a:off x="222892" y="3429000"/>
          <a:ext cx="8698216" cy="2190005"/>
        </p:xfrm>
        <a:graphic>
          <a:graphicData uri="http://schemas.openxmlformats.org/drawingml/2006/table">
            <a:tbl>
              <a:tblPr firstRow="1" bandRow="1">
                <a:tableStyleId>{5C22544A-7EE6-4342-B048-85BDC9FD1C3A}</a:tableStyleId>
              </a:tblPr>
              <a:tblGrid>
                <a:gridCol w="4180813">
                  <a:extLst>
                    <a:ext uri="{9D8B030D-6E8A-4147-A177-3AD203B41FA5}">
                      <a16:colId xmlns:a16="http://schemas.microsoft.com/office/drawing/2014/main" xmlns="" val="20000"/>
                    </a:ext>
                  </a:extLst>
                </a:gridCol>
                <a:gridCol w="4517403">
                  <a:extLst>
                    <a:ext uri="{9D8B030D-6E8A-4147-A177-3AD203B41FA5}">
                      <a16:colId xmlns:a16="http://schemas.microsoft.com/office/drawing/2014/main" xmlns="" val="20001"/>
                    </a:ext>
                  </a:extLst>
                </a:gridCol>
              </a:tblGrid>
              <a:tr h="45264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Inclusion</a:t>
                      </a:r>
                      <a:r>
                        <a:rPr lang="en-US" sz="1800" baseline="0" dirty="0">
                          <a:solidFill>
                            <a:schemeClr val="bg1"/>
                          </a:solidFill>
                        </a:rPr>
                        <a:t> Criteria</a:t>
                      </a:r>
                      <a:endParaRPr lang="en-US" sz="1800" dirty="0">
                        <a:solidFill>
                          <a:schemeClr val="bg1"/>
                        </a:solidFill>
                      </a:endParaRPr>
                    </a:p>
                  </a:txBody>
                  <a:tcPr/>
                </a:tc>
                <a:tc>
                  <a:txBody>
                    <a:bodyPr/>
                    <a:lstStyle/>
                    <a:p>
                      <a:r>
                        <a:rPr lang="en-US" sz="1800" dirty="0"/>
                        <a:t>Exclusion Criteria</a:t>
                      </a:r>
                    </a:p>
                  </a:txBody>
                  <a:tcPr/>
                </a:tc>
                <a:extLst>
                  <a:ext uri="{0D108BD9-81ED-4DB2-BD59-A6C34878D82A}">
                    <a16:rowId xmlns:a16="http://schemas.microsoft.com/office/drawing/2014/main" xmlns="" val="10000"/>
                  </a:ext>
                </a:extLst>
              </a:tr>
              <a:tr h="1153315">
                <a:tc>
                  <a:txBody>
                    <a:bodyPr/>
                    <a:lstStyle/>
                    <a:p>
                      <a:pPr lvl="0"/>
                      <a:r>
                        <a:rPr lang="en-US" sz="1350" kern="1200" dirty="0">
                          <a:solidFill>
                            <a:schemeClr val="dk1"/>
                          </a:solidFill>
                          <a:effectLst/>
                          <a:latin typeface="+mn-lt"/>
                          <a:ea typeface="+mn-ea"/>
                          <a:cs typeface="+mn-cs"/>
                        </a:rPr>
                        <a:t>1. Documented episode of patellar dislocation (first episode or recurrent episodes) or,</a:t>
                      </a:r>
                    </a:p>
                    <a:p>
                      <a:pPr lvl="0"/>
                      <a:r>
                        <a:rPr lang="en-US" sz="1350" kern="1200" dirty="0">
                          <a:solidFill>
                            <a:schemeClr val="dk1"/>
                          </a:solidFill>
                          <a:effectLst/>
                          <a:latin typeface="+mn-lt"/>
                          <a:ea typeface="+mn-ea"/>
                          <a:cs typeface="+mn-cs"/>
                        </a:rPr>
                        <a:t>2. Patellar Subluxation or,</a:t>
                      </a:r>
                    </a:p>
                    <a:p>
                      <a:pPr lvl="0"/>
                      <a:r>
                        <a:rPr lang="en-US" sz="1350" kern="1200" dirty="0">
                          <a:solidFill>
                            <a:schemeClr val="dk1"/>
                          </a:solidFill>
                          <a:effectLst/>
                          <a:latin typeface="+mn-lt"/>
                          <a:ea typeface="+mn-ea"/>
                          <a:cs typeface="+mn-cs"/>
                        </a:rPr>
                        <a:t>3. Habitual or Permanent patellar dislocation or,</a:t>
                      </a:r>
                    </a:p>
                    <a:p>
                      <a:pPr lvl="0"/>
                      <a:r>
                        <a:rPr lang="en-US" sz="1350" kern="1200" dirty="0">
                          <a:solidFill>
                            <a:schemeClr val="dk1"/>
                          </a:solidFill>
                          <a:effectLst/>
                          <a:latin typeface="+mn-lt"/>
                          <a:ea typeface="+mn-ea"/>
                          <a:cs typeface="+mn-cs"/>
                        </a:rPr>
                        <a:t>4. Congenital or Syndromic Patellar dislocation or,</a:t>
                      </a:r>
                    </a:p>
                    <a:p>
                      <a:pPr lvl="0"/>
                      <a:r>
                        <a:rPr lang="en-US" sz="1350" kern="1200" dirty="0">
                          <a:solidFill>
                            <a:schemeClr val="dk1"/>
                          </a:solidFill>
                          <a:effectLst/>
                          <a:latin typeface="+mn-lt"/>
                          <a:ea typeface="+mn-ea"/>
                          <a:cs typeface="+mn-cs"/>
                        </a:rPr>
                        <a:t>5. Previous patella instability surgery </a:t>
                      </a:r>
                    </a:p>
                    <a:p>
                      <a:r>
                        <a:rPr lang="en-US" sz="1350" kern="1200" dirty="0">
                          <a:solidFill>
                            <a:schemeClr val="dk1"/>
                          </a:solidFill>
                          <a:effectLst/>
                          <a:latin typeface="+mn-lt"/>
                          <a:ea typeface="+mn-ea"/>
                          <a:cs typeface="+mn-cs"/>
                        </a:rPr>
                        <a:t>6. Ages 10-35 years</a:t>
                      </a:r>
                    </a:p>
                    <a:p>
                      <a:endParaRPr lang="en-US" dirty="0"/>
                    </a:p>
                  </a:txBody>
                  <a:tcPr/>
                </a:tc>
                <a:tc>
                  <a:txBody>
                    <a:bodyPr/>
                    <a:lstStyle/>
                    <a:p>
                      <a:pPr marL="0" indent="0">
                        <a:buNone/>
                      </a:pPr>
                      <a:r>
                        <a:rPr lang="en-US" sz="1400" kern="1200" dirty="0">
                          <a:solidFill>
                            <a:schemeClr val="tx1"/>
                          </a:solidFill>
                          <a:effectLst/>
                          <a:latin typeface="+mn-lt"/>
                          <a:ea typeface="+mn-ea"/>
                          <a:cs typeface="+mn-cs"/>
                        </a:rPr>
                        <a:t>1. Multiple ligamentous injury</a:t>
                      </a:r>
                      <a:r>
                        <a:rPr lang="en-US" sz="1400" kern="1200" baseline="0" dirty="0">
                          <a:solidFill>
                            <a:schemeClr val="tx1"/>
                          </a:solidFill>
                          <a:effectLst/>
                          <a:latin typeface="+mn-lt"/>
                          <a:ea typeface="+mn-ea"/>
                          <a:cs typeface="+mn-cs"/>
                        </a:rPr>
                        <a:t> (total knee dislocation)</a:t>
                      </a:r>
                    </a:p>
                    <a:p>
                      <a:pPr marL="0" indent="0">
                        <a:buNone/>
                      </a:pPr>
                      <a:r>
                        <a:rPr lang="en-US" sz="1400" kern="1200" dirty="0">
                          <a:solidFill>
                            <a:schemeClr val="tx1"/>
                          </a:solidFill>
                          <a:effectLst/>
                          <a:latin typeface="+mn-lt"/>
                          <a:ea typeface="+mn-ea"/>
                          <a:cs typeface="+mn-cs"/>
                        </a:rPr>
                        <a:t>2. Age</a:t>
                      </a:r>
                      <a:r>
                        <a:rPr lang="en-US" sz="1400" kern="1200" baseline="0" dirty="0">
                          <a:solidFill>
                            <a:schemeClr val="tx1"/>
                          </a:solidFill>
                          <a:effectLst/>
                          <a:latin typeface="+mn-lt"/>
                          <a:ea typeface="+mn-ea"/>
                          <a:cs typeface="+mn-cs"/>
                        </a:rPr>
                        <a:t> &gt; 35 years</a:t>
                      </a:r>
                    </a:p>
                    <a:p>
                      <a:pPr marL="0" indent="0">
                        <a:buNone/>
                      </a:pPr>
                      <a:r>
                        <a:rPr lang="en-US" sz="1400" kern="1200" baseline="0" dirty="0">
                          <a:solidFill>
                            <a:schemeClr val="tx1"/>
                          </a:solidFill>
                          <a:effectLst/>
                          <a:latin typeface="+mn-lt"/>
                          <a:ea typeface="+mn-ea"/>
                          <a:cs typeface="+mn-cs"/>
                        </a:rPr>
                        <a:t>3. Non-English speaking</a:t>
                      </a:r>
                    </a:p>
                    <a:p>
                      <a:pPr marL="0" indent="0">
                        <a:buNone/>
                      </a:pPr>
                      <a:r>
                        <a:rPr lang="en-US" sz="1400" kern="1200" baseline="0" dirty="0">
                          <a:solidFill>
                            <a:schemeClr val="tx1"/>
                          </a:solidFill>
                          <a:effectLst/>
                          <a:latin typeface="+mn-lt"/>
                          <a:ea typeface="+mn-ea"/>
                          <a:cs typeface="+mn-cs"/>
                        </a:rPr>
                        <a:t>4. Significant developmental delays which would impact patient reported outcomes.</a:t>
                      </a:r>
                      <a:endParaRPr lang="en-US" sz="1400" kern="1200" dirty="0">
                        <a:solidFill>
                          <a:schemeClr val="tx1"/>
                        </a:solidFill>
                        <a:effectLst/>
                        <a:latin typeface="+mn-lt"/>
                        <a:ea typeface="+mn-ea"/>
                        <a:cs typeface="+mn-cs"/>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493092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3518" y="26188"/>
            <a:ext cx="8445147" cy="609564"/>
          </a:xfrm>
        </p:spPr>
        <p:txBody>
          <a:bodyPr/>
          <a:lstStyle/>
          <a:p>
            <a:r>
              <a:rPr lang="en-US" sz="4000" dirty="0"/>
              <a:t>Methods</a:t>
            </a:r>
          </a:p>
        </p:txBody>
      </p:sp>
      <p:sp>
        <p:nvSpPr>
          <p:cNvPr id="8" name="TextBox 7"/>
          <p:cNvSpPr txBox="1"/>
          <p:nvPr/>
        </p:nvSpPr>
        <p:spPr>
          <a:xfrm>
            <a:off x="473812" y="3677441"/>
            <a:ext cx="8196376" cy="2677656"/>
          </a:xfrm>
          <a:prstGeom prst="rect">
            <a:avLst/>
          </a:prstGeom>
          <a:noFill/>
        </p:spPr>
        <p:txBody>
          <a:bodyPr wrap="square" rtlCol="0">
            <a:spAutoFit/>
          </a:bodyPr>
          <a:lstStyle/>
          <a:p>
            <a:pPr lvl="1"/>
            <a:endParaRPr lang="en-US" sz="2800" dirty="0">
              <a:solidFill>
                <a:schemeClr val="tx1">
                  <a:lumMod val="75000"/>
                  <a:lumOff val="25000"/>
                </a:schemeClr>
              </a:solidFill>
            </a:endParaRPr>
          </a:p>
          <a:p>
            <a:pPr marL="742950" lvl="1" indent="-285750">
              <a:buFont typeface="Arial"/>
              <a:buChar char="•"/>
            </a:pPr>
            <a:r>
              <a:rPr lang="en-US" sz="2800" dirty="0">
                <a:solidFill>
                  <a:schemeClr val="tx1">
                    <a:lumMod val="75000"/>
                    <a:lumOff val="25000"/>
                  </a:schemeClr>
                </a:solidFill>
              </a:rPr>
              <a:t>Patient IQ registry platform</a:t>
            </a:r>
          </a:p>
          <a:p>
            <a:pPr marL="742950" lvl="1" indent="-285750">
              <a:buFont typeface="Arial"/>
              <a:buChar char="•"/>
            </a:pPr>
            <a:r>
              <a:rPr lang="en-US" sz="2800" dirty="0">
                <a:solidFill>
                  <a:srgbClr val="333333"/>
                </a:solidFill>
                <a:cs typeface="Arial"/>
              </a:rPr>
              <a:t>The cohort was divided between first-time vs recurrent </a:t>
            </a:r>
            <a:r>
              <a:rPr lang="en-US" sz="2800" dirty="0" err="1">
                <a:solidFill>
                  <a:srgbClr val="333333"/>
                </a:solidFill>
                <a:cs typeface="Arial"/>
              </a:rPr>
              <a:t>dislocators</a:t>
            </a:r>
            <a:r>
              <a:rPr lang="en-US" sz="2800" dirty="0">
                <a:solidFill>
                  <a:srgbClr val="333333"/>
                </a:solidFill>
                <a:cs typeface="Arial"/>
              </a:rPr>
              <a:t> and between conservative vs operative treatment. </a:t>
            </a:r>
            <a:endParaRPr lang="en-US" sz="2800" dirty="0">
              <a:solidFill>
                <a:schemeClr val="tx1">
                  <a:lumMod val="75000"/>
                  <a:lumOff val="25000"/>
                </a:schemeClr>
              </a:solidFill>
            </a:endParaRPr>
          </a:p>
          <a:p>
            <a:pPr lvl="1"/>
            <a:endParaRPr lang="en-US" sz="2800" dirty="0">
              <a:solidFill>
                <a:schemeClr val="tx1">
                  <a:lumMod val="75000"/>
                  <a:lumOff val="25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512442181"/>
              </p:ext>
            </p:extLst>
          </p:nvPr>
        </p:nvGraphicFramePr>
        <p:xfrm>
          <a:off x="1117600" y="783975"/>
          <a:ext cx="7010400" cy="3095172"/>
        </p:xfrm>
        <a:graphic>
          <a:graphicData uri="http://schemas.openxmlformats.org/drawingml/2006/table">
            <a:tbl>
              <a:tblPr firstRow="1" bandRow="1">
                <a:tableStyleId>{5C22544A-7EE6-4342-B048-85BDC9FD1C3A}</a:tableStyleId>
              </a:tblPr>
              <a:tblGrid>
                <a:gridCol w="7010400">
                  <a:extLst>
                    <a:ext uri="{9D8B030D-6E8A-4147-A177-3AD203B41FA5}">
                      <a16:colId xmlns:a16="http://schemas.microsoft.com/office/drawing/2014/main" xmlns="" val="20000"/>
                    </a:ext>
                  </a:extLst>
                </a:gridCol>
              </a:tblGrid>
              <a:tr h="422124">
                <a:tc>
                  <a:txBody>
                    <a:bodyPr/>
                    <a:lstStyle/>
                    <a:p>
                      <a:r>
                        <a:rPr lang="en-US" sz="2400" dirty="0"/>
                        <a:t>Baseline Information</a:t>
                      </a:r>
                    </a:p>
                  </a:txBody>
                  <a:tcPr/>
                </a:tc>
                <a:extLst>
                  <a:ext uri="{0D108BD9-81ED-4DB2-BD59-A6C34878D82A}">
                    <a16:rowId xmlns:a16="http://schemas.microsoft.com/office/drawing/2014/main" xmlns="" val="10000"/>
                  </a:ext>
                </a:extLst>
              </a:tr>
              <a:tr h="422124">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en-US" sz="2400" b="1" dirty="0">
                          <a:solidFill>
                            <a:schemeClr val="tx1">
                              <a:lumMod val="75000"/>
                              <a:lumOff val="25000"/>
                            </a:schemeClr>
                          </a:solidFill>
                        </a:rPr>
                        <a:t>Patient demographics</a:t>
                      </a:r>
                    </a:p>
                  </a:txBody>
                  <a:tcPr/>
                </a:tc>
                <a:extLst>
                  <a:ext uri="{0D108BD9-81ED-4DB2-BD59-A6C34878D82A}">
                    <a16:rowId xmlns:a16="http://schemas.microsoft.com/office/drawing/2014/main" xmlns="" val="10001"/>
                  </a:ext>
                </a:extLst>
              </a:tr>
              <a:tr h="422124">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en-US" sz="2400" b="1" dirty="0">
                          <a:solidFill>
                            <a:schemeClr val="tx1">
                              <a:lumMod val="75000"/>
                              <a:lumOff val="25000"/>
                            </a:schemeClr>
                          </a:solidFill>
                        </a:rPr>
                        <a:t>Dislocation history</a:t>
                      </a:r>
                    </a:p>
                  </a:txBody>
                  <a:tcPr/>
                </a:tc>
                <a:extLst>
                  <a:ext uri="{0D108BD9-81ED-4DB2-BD59-A6C34878D82A}">
                    <a16:rowId xmlns:a16="http://schemas.microsoft.com/office/drawing/2014/main" xmlns="" val="10002"/>
                  </a:ext>
                </a:extLst>
              </a:tr>
              <a:tr h="422124">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en-US" sz="2400" b="1" dirty="0">
                          <a:solidFill>
                            <a:schemeClr val="tx1">
                              <a:lumMod val="75000"/>
                              <a:lumOff val="25000"/>
                            </a:schemeClr>
                          </a:solidFill>
                        </a:rPr>
                        <a:t>Physical exam characteristics</a:t>
                      </a:r>
                    </a:p>
                  </a:txBody>
                  <a:tcPr/>
                </a:tc>
                <a:extLst>
                  <a:ext uri="{0D108BD9-81ED-4DB2-BD59-A6C34878D82A}">
                    <a16:rowId xmlns:a16="http://schemas.microsoft.com/office/drawing/2014/main" xmlns="" val="10003"/>
                  </a:ext>
                </a:extLst>
              </a:tr>
              <a:tr h="1266372">
                <a:tc>
                  <a:txBody>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lang="en-US" sz="2400" b="1" dirty="0">
                          <a:solidFill>
                            <a:schemeClr val="tx1">
                              <a:lumMod val="75000"/>
                              <a:lumOff val="25000"/>
                            </a:schemeClr>
                          </a:solidFill>
                        </a:rPr>
                        <a:t>Baseline validated patient reported outcome scores</a:t>
                      </a:r>
                    </a:p>
                    <a:p>
                      <a:pPr marL="0" marR="0" lvl="1"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        </a:t>
                      </a:r>
                      <a:r>
                        <a:rPr lang="en-US" sz="1800" dirty="0" err="1">
                          <a:solidFill>
                            <a:schemeClr val="tx1">
                              <a:lumMod val="75000"/>
                              <a:lumOff val="25000"/>
                            </a:schemeClr>
                          </a:solidFill>
                        </a:rPr>
                        <a:t>Kujala</a:t>
                      </a:r>
                      <a:r>
                        <a:rPr lang="en-US" sz="1800" dirty="0">
                          <a:solidFill>
                            <a:schemeClr val="tx1">
                              <a:lumMod val="75000"/>
                              <a:lumOff val="25000"/>
                            </a:schemeClr>
                          </a:solidFill>
                        </a:rPr>
                        <a:t> score, Pedi-IKDC, HSS – Pedi FABS activity level </a:t>
                      </a:r>
                    </a:p>
                    <a:p>
                      <a:pPr marL="0" marR="0" lvl="1" indent="0" algn="l" defTabSz="685800" rtl="0" eaLnBrk="1" fontAlgn="auto" latinLnBrk="0" hangingPunct="1">
                        <a:lnSpc>
                          <a:spcPct val="100000"/>
                        </a:lnSpc>
                        <a:spcBef>
                          <a:spcPts val="0"/>
                        </a:spcBef>
                        <a:spcAft>
                          <a:spcPts val="0"/>
                        </a:spcAft>
                        <a:buClrTx/>
                        <a:buSzTx/>
                        <a:buFontTx/>
                        <a:buNone/>
                        <a:tabLst/>
                        <a:defRPr/>
                      </a:pPr>
                      <a:r>
                        <a:rPr lang="en-US" sz="1800" baseline="0" dirty="0">
                          <a:solidFill>
                            <a:schemeClr val="tx1">
                              <a:lumMod val="75000"/>
                              <a:lumOff val="25000"/>
                            </a:schemeClr>
                          </a:solidFill>
                        </a:rPr>
                        <a:t>        </a:t>
                      </a:r>
                      <a:r>
                        <a:rPr lang="en-US" sz="1800" dirty="0">
                          <a:solidFill>
                            <a:schemeClr val="tx1">
                              <a:lumMod val="75000"/>
                              <a:lumOff val="25000"/>
                            </a:schemeClr>
                          </a:solidFill>
                        </a:rPr>
                        <a:t>score, Banff patella Instability Instrument and KOOS scores</a:t>
                      </a: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868394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43285</TotalTime>
  <Words>2785</Words>
  <Application>Microsoft Office PowerPoint</Application>
  <PresentationFormat>On-screen Show (4:3)</PresentationFormat>
  <Paragraphs>333</Paragraphs>
  <Slides>22</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Georgia</vt:lpstr>
      <vt:lpstr>Times New Roman</vt:lpstr>
      <vt:lpstr>Office Theme</vt:lpstr>
      <vt:lpstr>Descriptive Epidemiology Study of the Justifying Patellar Instability Treatment by Early Results (JUPITER) Cohort</vt:lpstr>
      <vt:lpstr>JUPITER Group*</vt:lpstr>
      <vt:lpstr>Introduction</vt:lpstr>
      <vt:lpstr>Introduction</vt:lpstr>
      <vt:lpstr>Introduction</vt:lpstr>
      <vt:lpstr>Introduction</vt:lpstr>
      <vt:lpstr>Purpose</vt:lpstr>
      <vt:lpstr>Methods</vt:lpstr>
      <vt:lpstr>Methods</vt:lpstr>
      <vt:lpstr>Results</vt:lpstr>
      <vt:lpstr>Results</vt:lpstr>
      <vt:lpstr>Results</vt:lpstr>
      <vt:lpstr>Results</vt:lpstr>
      <vt:lpstr>Results</vt:lpstr>
      <vt:lpstr>Results</vt:lpstr>
      <vt:lpstr>Results </vt:lpstr>
      <vt:lpstr>Results</vt:lpstr>
      <vt:lpstr>Results</vt:lpstr>
      <vt:lpstr>Limitations</vt:lpstr>
      <vt:lpstr>Conclusions</vt:lpstr>
      <vt:lpstr>More to Come from JUPITER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 Slide</dc:title>
  <dc:creator>Camilo Restrepo</dc:creator>
  <cp:lastModifiedBy>Veerkamp, Matthew</cp:lastModifiedBy>
  <cp:revision>337</cp:revision>
  <dcterms:created xsi:type="dcterms:W3CDTF">2015-10-09T18:04:49Z</dcterms:created>
  <dcterms:modified xsi:type="dcterms:W3CDTF">2022-06-17T15:36:52Z</dcterms:modified>
</cp:coreProperties>
</file>