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98C5A-8875-D04D-ADEA-69895F19F79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0D328-08CB-3B45-9F2B-C00838966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36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39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7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2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477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BC6F10-77D3-4695-A430-1D87415E95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247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7815"/>
            <a:ext cx="64770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432F95-B246-4476-A1C9-2A595B6CD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0452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5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1" cap="none" baseline="0">
                <a:ln w="635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54864" indent="0" algn="l">
              <a:buNone/>
              <a:defRPr sz="15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7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2"/>
            <a:ext cx="4040188" cy="37639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62202"/>
            <a:ext cx="4041775" cy="37639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8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5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165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524002"/>
            <a:ext cx="3008313" cy="4602163"/>
          </a:xfrm>
        </p:spPr>
        <p:txBody>
          <a:bodyPr/>
          <a:lstStyle>
            <a:lvl1pPr marL="0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65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3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15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24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0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tif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5486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9BF856-5B7B-415B-B2A3-13A064AAF11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E0BA81-CFB8-4DF5-9808-4C6364922C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04800"/>
            <a:ext cx="1524000" cy="1066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219200" cy="12356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ECCF8A1-0172-9743-84C9-25FC8F186980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781800" y="5562600"/>
            <a:ext cx="23622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6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</p:sldLayoutIdLst>
  <p:txStyles>
    <p:titleStyle>
      <a:lvl1pPr algn="ctr" rtl="0" eaLnBrk="1" latinLnBrk="0" hangingPunct="1">
        <a:spcBef>
          <a:spcPct val="0"/>
        </a:spcBef>
        <a:buNone/>
        <a:defRPr kumimoji="0" sz="3075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11480" indent="-30861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51510" indent="-212598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17145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014984" indent="-13716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59002" indent="-13716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3594" indent="-13716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74470" indent="-13716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25346" indent="-13716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76222" indent="-13716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305800" cy="1828800"/>
          </a:xfrm>
        </p:spPr>
        <p:txBody>
          <a:bodyPr>
            <a:noAutofit/>
          </a:bodyPr>
          <a:lstStyle/>
          <a:p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The epidemiology of Surgical Procedures for patellar instability in the JUPITER Cohort</a:t>
            </a:r>
            <a:endParaRPr lang="en-US" dirty="0">
              <a:solidFill>
                <a:schemeClr val="tx1">
                  <a:lumMod val="10000"/>
                </a:schemeClr>
              </a:solidFill>
              <a:effectLst/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2057400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  <a:ea typeface="Times New Roman" panose="02020603050405020304" pitchFamily="18" charset="0"/>
              </a:rPr>
              <a:t>Marc Tompkins, MD</a:t>
            </a:r>
          </a:p>
          <a:p>
            <a:r>
              <a:rPr lang="en-US" sz="3200" dirty="0">
                <a:effectLst/>
                <a:ea typeface="Times New Roman" panose="02020603050405020304" pitchFamily="18" charset="0"/>
              </a:rPr>
              <a:t>Matthew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Veerkamp</a:t>
            </a:r>
            <a:endParaRPr lang="en-US" sz="3200" dirty="0">
              <a:ea typeface="Times New Roman" panose="02020603050405020304" pitchFamily="18" charset="0"/>
            </a:endParaRPr>
          </a:p>
          <a:p>
            <a:r>
              <a:rPr lang="en-US" sz="3200" dirty="0">
                <a:effectLst/>
                <a:ea typeface="Times New Roman" panose="02020603050405020304" pitchFamily="18" charset="0"/>
              </a:rPr>
              <a:t>Shital Parikh, MD</a:t>
            </a:r>
          </a:p>
          <a:p>
            <a:r>
              <a:rPr lang="en-US" sz="3200" dirty="0">
                <a:effectLst/>
                <a:ea typeface="Times New Roman" panose="02020603050405020304" pitchFamily="18" charset="0"/>
              </a:rPr>
              <a:t>Beth Shubin Stein, MD</a:t>
            </a:r>
            <a:r>
              <a:rPr lang="en-US" sz="3200" dirty="0">
                <a:effectLst/>
              </a:rPr>
              <a:t> </a:t>
            </a:r>
            <a:endParaRPr lang="en-US" sz="3200" dirty="0">
              <a:solidFill>
                <a:schemeClr val="tx1">
                  <a:lumMod val="10000"/>
                </a:schemeClr>
              </a:solidFill>
              <a:effectLst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Conclusion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 procedures available in the armamentarium of a patellofemoral surgeon</a:t>
            </a:r>
          </a:p>
          <a:p>
            <a:endParaRPr lang="en-US" sz="2400" dirty="0">
              <a:latin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JUPITER cohort, the majority of patients underwent MPFL reconstruction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lateral retinacular procedure was included in roughly a quarter of the patients</a:t>
            </a:r>
            <a:r>
              <a:rPr lang="en-US" sz="2400" dirty="0">
                <a:effectLst/>
              </a:rPr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0992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Conclusion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Tibial tubercle osteotomy was part of treatment for roughly 20% of patients</a:t>
            </a:r>
            <a:r>
              <a:rPr lang="en-US" sz="2400" dirty="0">
                <a:effectLst/>
              </a:rPr>
              <a:t> </a:t>
            </a:r>
          </a:p>
          <a:p>
            <a:pPr lvl="1"/>
            <a:r>
              <a:rPr lang="en-US" sz="2100" dirty="0">
                <a:effectLst/>
              </a:rPr>
              <a:t>A variety of types of TTOs performed</a:t>
            </a:r>
          </a:p>
          <a:p>
            <a:endParaRPr lang="en-US" sz="2400" dirty="0"/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 procedures were much less frequent</a:t>
            </a:r>
            <a:r>
              <a:rPr lang="en-US" sz="2400" dirty="0">
                <a:effectLst/>
              </a:rPr>
              <a:t> </a:t>
            </a:r>
          </a:p>
          <a:p>
            <a:endParaRPr lang="en-US" sz="2400" dirty="0"/>
          </a:p>
          <a:p>
            <a:r>
              <a:rPr lang="en-US" sz="2400" dirty="0"/>
              <a:t>In all comers of patients with patellofemoral instability, MPFL alone was often used, but surgeons also employed a broad range of </a:t>
            </a:r>
            <a:r>
              <a:rPr lang="en-US" sz="2400"/>
              <a:t>surgical procedures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4626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Thank you!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278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Disclosures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study is supported </a:t>
            </a:r>
            <a:r>
              <a:rPr lang="en-US" dirty="0" smtClean="0"/>
              <a:t>by grants from:</a:t>
            </a:r>
          </a:p>
          <a:p>
            <a:pPr lvl="1"/>
            <a:r>
              <a:rPr lang="en-US" dirty="0" err="1" smtClean="0"/>
              <a:t>Arthorscopy</a:t>
            </a:r>
            <a:r>
              <a:rPr lang="en-US" dirty="0" smtClean="0"/>
              <a:t> Association of North America (AANA)</a:t>
            </a:r>
          </a:p>
          <a:p>
            <a:pPr lvl="1"/>
            <a:r>
              <a:rPr lang="en-US" dirty="0" smtClean="0"/>
              <a:t>Pediatric Orthopaedic Society of North America (POSNA)</a:t>
            </a:r>
          </a:p>
          <a:p>
            <a:pPr lvl="1"/>
            <a:r>
              <a:rPr lang="en-US" dirty="0" err="1" smtClean="0"/>
              <a:t>ConMed</a:t>
            </a:r>
            <a:r>
              <a:rPr lang="en-US" dirty="0" smtClean="0"/>
              <a:t> Corporation</a:t>
            </a:r>
          </a:p>
          <a:p>
            <a:pPr lvl="1"/>
            <a:r>
              <a:rPr lang="en-US" dirty="0" smtClean="0"/>
              <a:t>University of Cincinnati Faculty Grant.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88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Background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Justifying Patellar Instability Treatment by Early Results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JUPITER) study is a </a:t>
            </a:r>
            <a:r>
              <a:rPr lang="en-US" sz="2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hypothesis-driven, multi-center, multi-armed, prospective cohort study developed to obtain sufficient subjects to better describe clinical characteristics and predictors of clinical outcomes in the patellar instability population </a:t>
            </a:r>
            <a:endParaRPr lang="en-US" sz="2400" b="0" i="0" u="none" strike="noStrike" dirty="0">
              <a:solidFill>
                <a:srgbClr val="2121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21212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epresents a cohort of patients from busy patellofemoral surgeons at 11 centers</a:t>
            </a:r>
          </a:p>
          <a:p>
            <a:endParaRPr 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57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Purpose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Understanding what procedures are performed in a large cohort such as JUPITER will give an overview of the most common ways being used to address patellofemoral instability</a:t>
            </a:r>
          </a:p>
          <a:p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 surgical procedures utilized for all JUPITER patients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867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Methods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1437 operative patients</a:t>
            </a:r>
            <a:r>
              <a:rPr lang="en-US" sz="2400" dirty="0">
                <a:effectLst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surgical procedures are documented in the database</a:t>
            </a:r>
            <a:r>
              <a:rPr lang="en-US" sz="2400" dirty="0">
                <a:effectLst/>
              </a:rPr>
              <a:t> 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atabase queried to evaluate the different surgical procedures included in JUPITER cohort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rcent of patients undergoing each procedure is reported</a:t>
            </a:r>
            <a:r>
              <a:rPr lang="en-US" sz="2400" dirty="0">
                <a:effectLst/>
              </a:rPr>
              <a:t> 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18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Results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MPFL reconstruction was performed on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1129 (79%) patients</a:t>
            </a:r>
            <a:r>
              <a:rPr lang="en-US" sz="2400" dirty="0">
                <a:effectLst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ateral release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performed on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234 (16%)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r>
              <a:rPr lang="en-US" sz="2400" dirty="0">
                <a:effectLst/>
              </a:rPr>
              <a:t> 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Lateral retinacular lengthening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performed on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102 (7%)</a:t>
            </a:r>
            <a:r>
              <a:rPr lang="en-US" sz="2400" dirty="0">
                <a:effectLst/>
              </a:rPr>
              <a:t> patients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746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Results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everal variations of tibial tubercle osteotomy performed</a:t>
            </a:r>
            <a:r>
              <a:rPr lang="en-US" sz="2400" dirty="0">
                <a:effectLst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nteromedialization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160 (11%)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endParaRPr lang="en-US" sz="2400" dirty="0">
              <a:effectLst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irect medial 88 (6%)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endParaRPr lang="en-US" sz="2400" dirty="0">
              <a:effectLst/>
            </a:endParaRPr>
          </a:p>
          <a:p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Maquet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(&lt;1%)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endParaRPr lang="en-US" sz="2400" dirty="0"/>
          </a:p>
          <a:p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istalization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53 (4%)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90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Results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 common procedures </a:t>
            </a:r>
          </a:p>
          <a:p>
            <a:endParaRPr lang="en-US" sz="2400" dirty="0">
              <a:latin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rochleoplasty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 (2%)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Distal femoral osteotomy 18 (1%) patients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rimarily lateral opening wedge</a:t>
            </a:r>
          </a:p>
          <a:p>
            <a:pPr lvl="1"/>
            <a:endParaRPr lang="en-US" sz="2400" dirty="0">
              <a:effectLst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Femoral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derotation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osteotomy 10 (&lt;1%)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endParaRPr lang="en-US" sz="2400" dirty="0"/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ibial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derotation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osteotomy 6 (&lt;1%)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Quadricepsplasty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 (&lt;1%)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patients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1" y="6091187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8587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468B5-2A0A-2602-DBA6-F417693C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Limitations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F694D7-B637-AFE2-B1DD-14984277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Surgical decision making not standardized among sites or surgeons</a:t>
            </a:r>
          </a:p>
          <a:p>
            <a:endParaRPr lang="en-US" sz="2400" dirty="0">
              <a:effectLst/>
              <a:latin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</a:rPr>
              <a:t>Not clear that all operative patellofemoral patients for each surgeon included in the study</a:t>
            </a:r>
            <a:endParaRPr lang="en-US" sz="2400" dirty="0">
              <a:effectLst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5867400"/>
            <a:ext cx="2353377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5075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2979</TotalTime>
  <Words>353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Book Antiqua</vt:lpstr>
      <vt:lpstr>Calibri</vt:lpstr>
      <vt:lpstr>Lucida Sans</vt:lpstr>
      <vt:lpstr>Times New Roman</vt:lpstr>
      <vt:lpstr>Verdana</vt:lpstr>
      <vt:lpstr>Wingdings</vt:lpstr>
      <vt:lpstr>Wingdings 2</vt:lpstr>
      <vt:lpstr>Wingdings 3</vt:lpstr>
      <vt:lpstr>1_Apex</vt:lpstr>
      <vt:lpstr>The epidemiology of Surgical Procedures for patellar instability in the JUPITER Cohort</vt:lpstr>
      <vt:lpstr>Disclosures</vt:lpstr>
      <vt:lpstr>Background</vt:lpstr>
      <vt:lpstr>Purpose</vt:lpstr>
      <vt:lpstr>Methods</vt:lpstr>
      <vt:lpstr>Results</vt:lpstr>
      <vt:lpstr>Results</vt:lpstr>
      <vt:lpstr>Results</vt:lpstr>
      <vt:lpstr>Limitations</vt:lpstr>
      <vt:lpstr>Conclusion</vt:lpstr>
      <vt:lpstr>Conclusion</vt:lpstr>
      <vt:lpstr>Thank you!</vt:lpstr>
    </vt:vector>
  </TitlesOfParts>
  <Company>Park Nicollet Health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tompkm</dc:creator>
  <cp:lastModifiedBy>Veerkamp, Matthew</cp:lastModifiedBy>
  <cp:revision>133</cp:revision>
  <dcterms:created xsi:type="dcterms:W3CDTF">2011-12-13T14:32:58Z</dcterms:created>
  <dcterms:modified xsi:type="dcterms:W3CDTF">2023-06-20T14:31:12Z</dcterms:modified>
</cp:coreProperties>
</file>