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 id="2147483667" r:id="rId3"/>
  </p:sldMasterIdLst>
  <p:sldIdLst>
    <p:sldId id="256" r:id="rId4"/>
    <p:sldId id="258" r:id="rId5"/>
    <p:sldId id="262" r:id="rId6"/>
    <p:sldId id="263" r:id="rId7"/>
    <p:sldId id="261" r:id="rId8"/>
    <p:sldId id="266" r:id="rId9"/>
    <p:sldId id="265" r:id="rId10"/>
    <p:sldId id="260" r:id="rId11"/>
    <p:sldId id="264" r:id="rId12"/>
    <p:sldId id="267" r:id="rId13"/>
    <p:sldId id="259" r:id="rId14"/>
    <p:sldId id="25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91"/>
    <p:restoredTop sz="94682"/>
  </p:normalViewPr>
  <p:slideViewPr>
    <p:cSldViewPr snapToGrid="0" snapToObjects="1">
      <p:cViewPr varScale="1">
        <p:scale>
          <a:sx n="70" d="100"/>
          <a:sy n="70" d="100"/>
        </p:scale>
        <p:origin x="43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
        <p:nvSpPr>
          <p:cNvPr id="9" name="Title 1"/>
          <p:cNvSpPr>
            <a:spLocks noGrp="1"/>
          </p:cNvSpPr>
          <p:nvPr>
            <p:ph type="ctrTitle"/>
          </p:nvPr>
        </p:nvSpPr>
        <p:spPr>
          <a:xfrm>
            <a:off x="838200" y="1371599"/>
            <a:ext cx="9144000" cy="2138363"/>
          </a:xfrm>
        </p:spPr>
        <p:txBody>
          <a:bodyPr anchor="b"/>
          <a:lstStyle>
            <a:lvl1pPr algn="l">
              <a:defRPr sz="6000"/>
            </a:lvl1pPr>
          </a:lstStyle>
          <a:p>
            <a:r>
              <a:rPr lang="en-US" dirty="0"/>
              <a:t>Click to edit Master title style</a:t>
            </a:r>
          </a:p>
        </p:txBody>
      </p:sp>
      <p:sp>
        <p:nvSpPr>
          <p:cNvPr id="10" name="Subtitle 2"/>
          <p:cNvSpPr>
            <a:spLocks noGrp="1"/>
          </p:cNvSpPr>
          <p:nvPr>
            <p:ph type="subTitle" idx="1"/>
          </p:nvPr>
        </p:nvSpPr>
        <p:spPr>
          <a:xfrm>
            <a:off x="8382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5140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0"/>
            <a:ext cx="10972800" cy="37070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3466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Title 1"/>
          <p:cNvSpPr txBox="1">
            <a:spLocks/>
          </p:cNvSpPr>
          <p:nvPr userDrawn="1"/>
        </p:nvSpPr>
        <p:spPr>
          <a:xfrm>
            <a:off x="963613" y="3866695"/>
            <a:ext cx="10363200" cy="1362075"/>
          </a:xfrm>
          <a:prstGeom prst="rect">
            <a:avLst/>
          </a:prstGeom>
        </p:spPr>
        <p:txBody>
          <a:bodyPr vert="horz" lIns="91440" tIns="45720" rIns="91440" bIns="4572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r>
              <a:rPr lang="en-US"/>
              <a:t>Click to edit Master title style</a:t>
            </a:r>
          </a:p>
        </p:txBody>
      </p:sp>
      <p:sp>
        <p:nvSpPr>
          <p:cNvPr id="7" name="Text Placeholder 2"/>
          <p:cNvSpPr>
            <a:spLocks noGrp="1"/>
          </p:cNvSpPr>
          <p:nvPr>
            <p:ph type="body" idx="12"/>
          </p:nvPr>
        </p:nvSpPr>
        <p:spPr>
          <a:xfrm>
            <a:off x="963613" y="2366508"/>
            <a:ext cx="10363200" cy="1500187"/>
          </a:xfrm>
        </p:spPr>
        <p:txBody>
          <a:bodyPr anchor="b"/>
          <a:lstStyle>
            <a:lvl1pPr marL="0" indent="0">
              <a:buNone/>
              <a:defRPr sz="2000">
                <a:solidFill>
                  <a:srgbClr val="565A5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322301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837808-9EA8-0546-B3A0-3C354F8812A3}"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10343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Tree>
    <p:extLst>
      <p:ext uri="{BB962C8B-B14F-4D97-AF65-F5344CB8AC3E}">
        <p14:creationId xmlns:p14="http://schemas.microsoft.com/office/powerpoint/2010/main" val="4532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6B64AF-4F30-7449-A503-95C715193FA0}"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887B4-0AE5-AB4B-98FD-2DD14B61BCEF}" type="slidenum">
              <a:rPr lang="en-US" smtClean="0"/>
              <a:t>‹#›</a:t>
            </a:fld>
            <a:endParaRPr lang="en-US"/>
          </a:p>
        </p:txBody>
      </p:sp>
      <p:sp>
        <p:nvSpPr>
          <p:cNvPr id="7" name="Title 1"/>
          <p:cNvSpPr>
            <a:spLocks noGrp="1"/>
          </p:cNvSpPr>
          <p:nvPr>
            <p:ph type="title"/>
          </p:nvPr>
        </p:nvSpPr>
        <p:spPr>
          <a:xfrm>
            <a:off x="963613" y="3866695"/>
            <a:ext cx="10363200" cy="1362075"/>
          </a:xfrm>
        </p:spPr>
        <p:txBody>
          <a:bodyPr anchor="t"/>
          <a:lstStyle>
            <a:lvl1pPr algn="l">
              <a:defRPr sz="4000" b="1" cap="all"/>
            </a:lvl1pPr>
          </a:lstStyle>
          <a:p>
            <a:r>
              <a:rPr lang="en-US" dirty="0"/>
              <a:t>Click to edit Master title style</a:t>
            </a:r>
          </a:p>
        </p:txBody>
      </p:sp>
      <p:sp>
        <p:nvSpPr>
          <p:cNvPr id="8" name="Text Placeholder 2"/>
          <p:cNvSpPr>
            <a:spLocks noGrp="1"/>
          </p:cNvSpPr>
          <p:nvPr>
            <p:ph type="body" idx="1"/>
          </p:nvPr>
        </p:nvSpPr>
        <p:spPr>
          <a:xfrm>
            <a:off x="963613" y="236650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907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44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44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6B64AF-4F30-7449-A503-95C715193FA0}"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887B4-0AE5-AB4B-98FD-2DD14B61BCEF}" type="slidenum">
              <a:rPr lang="en-US" smtClean="0"/>
              <a:t>‹#›</a:t>
            </a:fld>
            <a:endParaRPr lang="en-US"/>
          </a:p>
        </p:txBody>
      </p:sp>
    </p:spTree>
    <p:extLst>
      <p:ext uri="{BB962C8B-B14F-4D97-AF65-F5344CB8AC3E}">
        <p14:creationId xmlns:p14="http://schemas.microsoft.com/office/powerpoint/2010/main" val="164642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0"/>
            <a:ext cx="2844800" cy="365125"/>
          </a:xfrm>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7" name="Title 1"/>
          <p:cNvSpPr>
            <a:spLocks noGrp="1"/>
          </p:cNvSpPr>
          <p:nvPr>
            <p:ph type="ctrTitle"/>
          </p:nvPr>
        </p:nvSpPr>
        <p:spPr>
          <a:xfrm>
            <a:off x="609600" y="1371599"/>
            <a:ext cx="9144000" cy="2138363"/>
          </a:xfrm>
        </p:spPr>
        <p:txBody>
          <a:bodyPr anchor="b"/>
          <a:lstStyle>
            <a:lvl1pPr algn="l">
              <a:defRPr sz="6000"/>
            </a:lvl1pPr>
          </a:lstStyle>
          <a:p>
            <a:r>
              <a:rPr lang="en-US" dirty="0"/>
              <a:t>Click to edit Master title style</a:t>
            </a:r>
          </a:p>
        </p:txBody>
      </p:sp>
      <p:sp>
        <p:nvSpPr>
          <p:cNvPr id="8" name="Subtitle 2"/>
          <p:cNvSpPr>
            <a:spLocks noGrp="1"/>
          </p:cNvSpPr>
          <p:nvPr>
            <p:ph type="subTitle" idx="1"/>
          </p:nvPr>
        </p:nvSpPr>
        <p:spPr>
          <a:xfrm>
            <a:off x="6096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85494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3650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2179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3866695"/>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613" y="236650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4921E8-8092-144C-B40A-B56247DFD24B}"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70319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368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4921E8-8092-144C-B40A-B56247DFD24B}" type="datetimeFigureOut">
              <a:rPr lang="en-US" smtClean="0"/>
              <a:t>9/14/2021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2052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0"/>
            <a:ext cx="2844800" cy="365125"/>
          </a:xfrm>
        </p:spPr>
        <p:txBody>
          <a:bodyPr/>
          <a:lstStyle/>
          <a:p>
            <a:fld id="{EA837808-9EA8-0546-B3A0-3C354F8812A3}" type="datetimeFigureOut">
              <a:rPr lang="en-US" smtClean="0"/>
              <a:t>9/14/2021</a:t>
            </a:fld>
            <a:endParaRPr lang="en-US"/>
          </a:p>
        </p:txBody>
      </p:sp>
      <p:sp>
        <p:nvSpPr>
          <p:cNvPr id="5" name="Footer Placeholder 4"/>
          <p:cNvSpPr>
            <a:spLocks noGrp="1"/>
          </p:cNvSpPr>
          <p:nvPr>
            <p:ph type="ftr" sz="quarter" idx="11"/>
          </p:nvPr>
        </p:nvSpPr>
        <p:spPr/>
        <p:txBody>
          <a:bodyPr/>
          <a:lstStyle/>
          <a:p>
            <a:endParaRPr lang="en-US"/>
          </a:p>
        </p:txBody>
      </p:sp>
      <p:sp>
        <p:nvSpPr>
          <p:cNvPr id="7" name="Title 1"/>
          <p:cNvSpPr>
            <a:spLocks noGrp="1"/>
          </p:cNvSpPr>
          <p:nvPr>
            <p:ph type="ctrTitle"/>
          </p:nvPr>
        </p:nvSpPr>
        <p:spPr>
          <a:xfrm>
            <a:off x="609600" y="1371599"/>
            <a:ext cx="9144000" cy="2138363"/>
          </a:xfrm>
        </p:spPr>
        <p:txBody>
          <a:bodyPr anchor="b"/>
          <a:lstStyle>
            <a:lvl1pPr algn="l">
              <a:defRPr sz="6000"/>
            </a:lvl1pPr>
          </a:lstStyle>
          <a:p>
            <a:r>
              <a:rPr lang="en-US" dirty="0"/>
              <a:t>Click to edit Master title style</a:t>
            </a:r>
          </a:p>
        </p:txBody>
      </p:sp>
      <p:sp>
        <p:nvSpPr>
          <p:cNvPr id="8" name="Subtitle 2"/>
          <p:cNvSpPr>
            <a:spLocks noGrp="1"/>
          </p:cNvSpPr>
          <p:nvPr>
            <p:ph type="subTitle" idx="1"/>
          </p:nvPr>
        </p:nvSpPr>
        <p:spPr>
          <a:xfrm>
            <a:off x="6096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650849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000537"/>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838200" y="1813750"/>
            <a:ext cx="10515600" cy="38389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1049977"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B64AF-4F30-7449-A503-95C715193FA0}" type="datetimeFigureOut">
              <a:rPr lang="en-US" smtClean="0"/>
              <a:t>9/14/2021</a:t>
            </a:fld>
            <a:endParaRPr lang="en-US"/>
          </a:p>
        </p:txBody>
      </p:sp>
      <p:sp>
        <p:nvSpPr>
          <p:cNvPr id="5" name="Footer Placeholder 4"/>
          <p:cNvSpPr>
            <a:spLocks noGrp="1"/>
          </p:cNvSpPr>
          <p:nvPr>
            <p:ph type="ftr" sz="quarter" idx="3"/>
          </p:nvPr>
        </p:nvSpPr>
        <p:spPr>
          <a:xfrm>
            <a:off x="1888177"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02977"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887B4-0AE5-AB4B-98FD-2DD14B61BCEF}" type="slidenum">
              <a:rPr lang="en-US" smtClean="0"/>
              <a:t>‹#›</a:t>
            </a:fld>
            <a:endParaRPr lang="en-US"/>
          </a:p>
        </p:txBody>
      </p:sp>
    </p:spTree>
    <p:extLst>
      <p:ext uri="{BB962C8B-B14F-4D97-AF65-F5344CB8AC3E}">
        <p14:creationId xmlns:p14="http://schemas.microsoft.com/office/powerpoint/2010/main" val="962479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37165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921E8-8092-144C-B40A-B56247DFD24B}" type="datetimeFigureOut">
              <a:rPr lang="en-US" smtClean="0"/>
              <a:t>9/14/2021</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628953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600" y="1600200"/>
            <a:ext cx="10972800" cy="367864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37808-9EA8-0546-B3A0-3C354F8812A3}" type="datetimeFigureOut">
              <a:rPr lang="en-US" smtClean="0"/>
              <a:t>9/14/2021</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0756583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439778"/>
            <a:ext cx="11353800" cy="2138363"/>
          </a:xfrm>
        </p:spPr>
        <p:txBody>
          <a:bodyPr>
            <a:noAutofit/>
          </a:bodyPr>
          <a:lstStyle/>
          <a:p>
            <a:pPr algn="ctr"/>
            <a:r>
              <a:rPr lang="en-US" sz="4400" b="0" i="0" dirty="0">
                <a:solidFill>
                  <a:srgbClr val="000000"/>
                </a:solidFill>
                <a:effectLst/>
                <a:latin typeface="Helvetica Neue"/>
              </a:rPr>
              <a:t>Many Radiologic Indices for Patellofemoral Instability Are Unreliable: A Radiologic Interrater Reliability Study</a:t>
            </a:r>
            <a:endParaRPr lang="en-US" sz="4400" dirty="0"/>
          </a:p>
        </p:txBody>
      </p:sp>
      <p:sp>
        <p:nvSpPr>
          <p:cNvPr id="3" name="Subtitle 2"/>
          <p:cNvSpPr>
            <a:spLocks noGrp="1"/>
          </p:cNvSpPr>
          <p:nvPr>
            <p:ph type="subTitle" idx="4294967295"/>
          </p:nvPr>
        </p:nvSpPr>
        <p:spPr>
          <a:xfrm>
            <a:off x="838200" y="3782101"/>
            <a:ext cx="11113168" cy="2562552"/>
          </a:xfrm>
        </p:spPr>
        <p:txBody>
          <a:bodyPr>
            <a:normAutofit/>
          </a:bodyPr>
          <a:lstStyle/>
          <a:p>
            <a:r>
              <a:rPr lang="en-US" sz="1800" b="0" i="0" dirty="0">
                <a:solidFill>
                  <a:schemeClr val="tx1">
                    <a:lumMod val="50000"/>
                  </a:schemeClr>
                </a:solidFill>
                <a:effectLst/>
                <a:latin typeface="Helvetica Neue"/>
              </a:rPr>
              <a:t>Peter D. Fabricant, MD, MPH</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Madison Heath, BS</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Douglas Mintz, MD</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Kathleen H Emery, MD</a:t>
            </a:r>
            <a:r>
              <a:rPr lang="en-US" sz="1800" b="0" i="0" baseline="30000" dirty="0">
                <a:solidFill>
                  <a:schemeClr val="tx1">
                    <a:lumMod val="50000"/>
                  </a:schemeClr>
                </a:solidFill>
                <a:effectLst/>
                <a:latin typeface="Helvetica Neue"/>
              </a:rPr>
              <a:t>2</a:t>
            </a:r>
            <a:r>
              <a:rPr lang="en-US" sz="1800" b="0" i="0" dirty="0">
                <a:solidFill>
                  <a:schemeClr val="tx1">
                    <a:lumMod val="50000"/>
                  </a:schemeClr>
                </a:solidFill>
                <a:effectLst/>
                <a:latin typeface="Helvetica Neue"/>
              </a:rPr>
              <a:t>; Matthew W Veerkamp, BA</a:t>
            </a:r>
            <a:r>
              <a:rPr lang="en-US" sz="1800" b="0" i="0" baseline="30000" dirty="0">
                <a:solidFill>
                  <a:schemeClr val="tx1">
                    <a:lumMod val="50000"/>
                  </a:schemeClr>
                </a:solidFill>
                <a:effectLst/>
                <a:latin typeface="Helvetica Neue"/>
              </a:rPr>
              <a:t>2</a:t>
            </a:r>
            <a:r>
              <a:rPr lang="en-US" sz="1800" b="0" i="0" dirty="0">
                <a:solidFill>
                  <a:schemeClr val="tx1">
                    <a:lumMod val="50000"/>
                  </a:schemeClr>
                </a:solidFill>
                <a:effectLst/>
                <a:latin typeface="Helvetica Neue"/>
              </a:rPr>
              <a:t>; Simone Gruber, MS</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Daniel W. Green, MD, MS, FACS</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Eric J. Wall, MD</a:t>
            </a:r>
            <a:r>
              <a:rPr lang="en-US" sz="1800" b="0" i="0" baseline="30000" dirty="0">
                <a:solidFill>
                  <a:schemeClr val="tx1">
                    <a:lumMod val="50000"/>
                  </a:schemeClr>
                </a:solidFill>
                <a:effectLst/>
                <a:latin typeface="Helvetica Neue"/>
              </a:rPr>
              <a:t>2</a:t>
            </a:r>
            <a:r>
              <a:rPr lang="en-US" sz="1800" b="0" i="0" dirty="0">
                <a:solidFill>
                  <a:schemeClr val="tx1">
                    <a:lumMod val="50000"/>
                  </a:schemeClr>
                </a:solidFill>
                <a:effectLst/>
                <a:latin typeface="Helvetica Neue"/>
              </a:rPr>
              <a:t>; Marc Tompkins, MD</a:t>
            </a:r>
            <a:r>
              <a:rPr lang="en-US" sz="1800" b="0" i="0" baseline="30000" dirty="0">
                <a:solidFill>
                  <a:schemeClr val="tx1">
                    <a:lumMod val="50000"/>
                  </a:schemeClr>
                </a:solidFill>
                <a:effectLst/>
                <a:latin typeface="Helvetica Neue"/>
              </a:rPr>
              <a:t>3</a:t>
            </a:r>
            <a:r>
              <a:rPr lang="en-US" sz="1800" b="0" i="0" dirty="0">
                <a:solidFill>
                  <a:schemeClr val="tx1">
                    <a:lumMod val="50000"/>
                  </a:schemeClr>
                </a:solidFill>
                <a:effectLst/>
                <a:latin typeface="Helvetica Neue"/>
              </a:rPr>
              <a:t>; Benton E. Heyworth, MD</a:t>
            </a:r>
            <a:r>
              <a:rPr lang="en-US" sz="1800" b="0" i="0" baseline="30000" dirty="0">
                <a:solidFill>
                  <a:schemeClr val="tx1">
                    <a:lumMod val="50000"/>
                  </a:schemeClr>
                </a:solidFill>
                <a:effectLst/>
                <a:latin typeface="Helvetica Neue"/>
              </a:rPr>
              <a:t>4</a:t>
            </a:r>
            <a:r>
              <a:rPr lang="en-US" sz="1800" b="0" i="0" dirty="0">
                <a:solidFill>
                  <a:schemeClr val="tx1">
                    <a:lumMod val="50000"/>
                  </a:schemeClr>
                </a:solidFill>
                <a:effectLst/>
                <a:latin typeface="Helvetica Neue"/>
              </a:rPr>
              <a:t>; The JUPITER Study Group; Beth E Shubin Stein, MD</a:t>
            </a:r>
            <a:r>
              <a:rPr lang="en-US" sz="1800" b="0" i="0" baseline="30000" dirty="0">
                <a:solidFill>
                  <a:schemeClr val="tx1">
                    <a:lumMod val="50000"/>
                  </a:schemeClr>
                </a:solidFill>
                <a:effectLst/>
                <a:latin typeface="Helvetica Neue"/>
              </a:rPr>
              <a:t>1</a:t>
            </a:r>
            <a:r>
              <a:rPr lang="en-US" sz="1800" b="0" i="0" dirty="0">
                <a:solidFill>
                  <a:schemeClr val="tx1">
                    <a:lumMod val="50000"/>
                  </a:schemeClr>
                </a:solidFill>
                <a:effectLst/>
                <a:latin typeface="Helvetica Neue"/>
              </a:rPr>
              <a:t>; Shital N. Parikh, MD, FACS</a:t>
            </a:r>
            <a:r>
              <a:rPr lang="en-US" sz="1800" b="0" i="0" baseline="30000" dirty="0">
                <a:solidFill>
                  <a:schemeClr val="tx1">
                    <a:lumMod val="50000"/>
                  </a:schemeClr>
                </a:solidFill>
                <a:effectLst/>
                <a:latin typeface="Helvetica Neue"/>
              </a:rPr>
              <a:t>2</a:t>
            </a:r>
            <a:r>
              <a:rPr lang="en-US" sz="1800" b="0" i="0" dirty="0">
                <a:solidFill>
                  <a:schemeClr val="tx1">
                    <a:lumMod val="50000"/>
                  </a:schemeClr>
                </a:solidFill>
                <a:effectLst/>
                <a:latin typeface="Helvetica Neue"/>
              </a:rPr>
              <a:t>.</a:t>
            </a:r>
          </a:p>
          <a:p>
            <a:r>
              <a:rPr lang="en-US" sz="1200" baseline="300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1</a:t>
            </a:r>
            <a:r>
              <a:rPr lang="en-US" sz="12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Hospital for Special Surgery, New York, NY, USA. </a:t>
            </a:r>
            <a:r>
              <a:rPr lang="en-US" sz="1200" baseline="300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2</a:t>
            </a:r>
            <a:r>
              <a:rPr lang="en-US" sz="12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Cincinnati Children’s Hospital, Cincinnati, OH, USA.</a:t>
            </a:r>
            <a:r>
              <a:rPr lang="en-US" sz="1200" dirty="0">
                <a:solidFill>
                  <a:schemeClr val="tx1">
                    <a:lumMod val="50000"/>
                  </a:schemeClr>
                </a:solidFill>
                <a:latin typeface="Calibri" panose="020F0502020204030204" pitchFamily="34" charset="0"/>
                <a:ea typeface="Calibri" panose="020F0502020204030204" pitchFamily="34" charset="0"/>
                <a:cs typeface="Arial" panose="020B0604020202020204" pitchFamily="34" charset="0"/>
              </a:rPr>
              <a:t> </a:t>
            </a:r>
            <a:r>
              <a:rPr lang="en-US" sz="1200" baseline="300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3</a:t>
            </a:r>
            <a:r>
              <a:rPr lang="en-US" sz="12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TRIA Orthopedic Center, Bloomington, MN, USA.</a:t>
            </a:r>
            <a:r>
              <a:rPr lang="en-US" sz="1200" dirty="0">
                <a:solidFill>
                  <a:schemeClr val="tx1">
                    <a:lumMod val="50000"/>
                  </a:schemeClr>
                </a:solidFill>
                <a:latin typeface="Calibri" panose="020F0502020204030204" pitchFamily="34" charset="0"/>
                <a:ea typeface="Calibri" panose="020F0502020204030204" pitchFamily="34" charset="0"/>
                <a:cs typeface="Arial" panose="020B0604020202020204" pitchFamily="34" charset="0"/>
              </a:rPr>
              <a:t> </a:t>
            </a:r>
            <a:r>
              <a:rPr lang="en-US" sz="1200" baseline="300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4 </a:t>
            </a:r>
            <a:r>
              <a:rPr lang="en-US" sz="1200" dirty="0">
                <a:solidFill>
                  <a:schemeClr val="tx1">
                    <a:lumMod val="50000"/>
                  </a:schemeClr>
                </a:solidFill>
                <a:effectLst/>
                <a:latin typeface="Times New Roman" panose="02020603050405020304" pitchFamily="18" charset="0"/>
                <a:ea typeface="Calibri" panose="020F0502020204030204" pitchFamily="34" charset="0"/>
                <a:cs typeface="Arial" panose="020B0604020202020204" pitchFamily="34" charset="0"/>
              </a:rPr>
              <a:t>Boston Children’s Hospital, Harvard Medical School, Boston, MA, USA.</a:t>
            </a:r>
          </a:p>
          <a:p>
            <a:pPr marL="0" indent="0">
              <a:buNone/>
            </a:pPr>
            <a:r>
              <a:rPr lang="en-US" sz="1400" u="sng" dirty="0">
                <a:solidFill>
                  <a:schemeClr val="tx1">
                    <a:lumMod val="50000"/>
                  </a:schemeClr>
                </a:solidFill>
              </a:rPr>
              <a:t>The JUPITER Study Group:</a:t>
            </a:r>
            <a:r>
              <a:rPr lang="en-US" sz="1400" dirty="0">
                <a:solidFill>
                  <a:schemeClr val="tx1">
                    <a:lumMod val="50000"/>
                  </a:schemeClr>
                </a:solidFill>
              </a:rPr>
              <a:t> </a:t>
            </a:r>
            <a:r>
              <a:rPr lang="en-US" sz="1400" dirty="0">
                <a:solidFill>
                  <a:schemeClr val="tx1">
                    <a:lumMod val="50000"/>
                  </a:schemeClr>
                </a:solidFill>
                <a:effectLst/>
                <a:ea typeface="Calibri" panose="020F0502020204030204" pitchFamily="34" charset="0"/>
                <a:cs typeface="Calibri" panose="020F0502020204030204" pitchFamily="34" charset="0"/>
              </a:rPr>
              <a:t>Jacqueline Brady, MD; Caitlin Chambers, MD;</a:t>
            </a:r>
            <a:r>
              <a:rPr lang="en-US" sz="1400" baseline="30000" dirty="0">
                <a:solidFill>
                  <a:schemeClr val="tx1">
                    <a:lumMod val="50000"/>
                  </a:schemeClr>
                </a:solidFill>
                <a:ea typeface="Calibri" panose="020F0502020204030204" pitchFamily="34" charset="0"/>
                <a:cs typeface="Calibri" panose="020F0502020204030204" pitchFamily="34" charset="0"/>
              </a:rPr>
              <a:t> </a:t>
            </a:r>
            <a:r>
              <a:rPr lang="en-US" sz="1400" dirty="0">
                <a:solidFill>
                  <a:schemeClr val="tx1">
                    <a:lumMod val="50000"/>
                  </a:schemeClr>
                </a:solidFill>
                <a:effectLst/>
                <a:ea typeface="Calibri" panose="020F0502020204030204" pitchFamily="34" charset="0"/>
                <a:cs typeface="Calibri" panose="020F0502020204030204" pitchFamily="34" charset="0"/>
              </a:rPr>
              <a:t>Henry B. Ellis, MD; Jack Farr, MD; Jason L. Koh, MD, MBA; Dennis Kramer, MD; Robert Magnussen, MD; Lauren Redler, MD; Seth Sherman, MD; Philip Wilson, MD.</a:t>
            </a:r>
          </a:p>
          <a:p>
            <a:pPr marL="0" indent="0">
              <a:buNone/>
            </a:pPr>
            <a:r>
              <a:rPr lang="en-US" sz="1400" u="sng" dirty="0">
                <a:solidFill>
                  <a:schemeClr val="tx1">
                    <a:lumMod val="50000"/>
                  </a:schemeClr>
                </a:solidFill>
              </a:rPr>
              <a:t>Acknowledgement:</a:t>
            </a:r>
            <a:r>
              <a:rPr lang="en-US" sz="1400" dirty="0">
                <a:solidFill>
                  <a:schemeClr val="tx1">
                    <a:lumMod val="50000"/>
                  </a:schemeClr>
                </a:solidFill>
              </a:rPr>
              <a:t> Matthew Milewski, MD; Sabrina Strickland, MD; Yi-Meng Yen, MD</a:t>
            </a:r>
          </a:p>
        </p:txBody>
      </p:sp>
    </p:spTree>
    <p:extLst>
      <p:ext uri="{BB962C8B-B14F-4D97-AF65-F5344CB8AC3E}">
        <p14:creationId xmlns:p14="http://schemas.microsoft.com/office/powerpoint/2010/main" val="185973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Radiographs were reliable for </a:t>
            </a:r>
            <a:r>
              <a:rPr lang="en-US" dirty="0" err="1" smtClean="0"/>
              <a:t>Caton</a:t>
            </a:r>
            <a:r>
              <a:rPr lang="en-US" dirty="0" smtClean="0"/>
              <a:t> </a:t>
            </a:r>
            <a:r>
              <a:rPr lang="en-US" dirty="0" err="1" smtClean="0"/>
              <a:t>Deschamps</a:t>
            </a:r>
            <a:r>
              <a:rPr lang="en-US" dirty="0" smtClean="0"/>
              <a:t> Index and leg length discrepancy / alignment</a:t>
            </a:r>
          </a:p>
          <a:p>
            <a:r>
              <a:rPr lang="en-US" dirty="0" smtClean="0"/>
              <a:t>MRI were reliable for trochlear dysplasia and patellar tilt</a:t>
            </a:r>
          </a:p>
          <a:p>
            <a:r>
              <a:rPr lang="en-US" dirty="0" err="1" smtClean="0"/>
              <a:t>Dejour</a:t>
            </a:r>
            <a:r>
              <a:rPr lang="en-US" dirty="0" smtClean="0"/>
              <a:t> classification for trochlear dysplasia was unreliable even after consensus training</a:t>
            </a:r>
            <a:endParaRPr lang="en-US" dirty="0"/>
          </a:p>
        </p:txBody>
      </p:sp>
    </p:spTree>
    <p:extLst>
      <p:ext uri="{BB962C8B-B14F-4D97-AF65-F5344CB8AC3E}">
        <p14:creationId xmlns:p14="http://schemas.microsoft.com/office/powerpoint/2010/main" val="890415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18B4FF-904F-40B8-AD52-670D0F78B5B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 xmlns:a16="http://schemas.microsoft.com/office/drawing/2014/main" id="{6930B48B-F9ED-48D0-9DC5-766A09441475}"/>
              </a:ext>
            </a:extLst>
          </p:cNvPr>
          <p:cNvSpPr>
            <a:spLocks noGrp="1"/>
          </p:cNvSpPr>
          <p:nvPr>
            <p:ph idx="1"/>
          </p:nvPr>
        </p:nvSpPr>
        <p:spPr>
          <a:xfrm>
            <a:off x="609600" y="1215190"/>
            <a:ext cx="10972800" cy="3902241"/>
          </a:xfrm>
        </p:spPr>
        <p:txBody>
          <a:bodyPr>
            <a:normAutofit fontScale="70000" lnSpcReduction="20000"/>
          </a:bodyPr>
          <a:lstStyle/>
          <a:p>
            <a:r>
              <a:rPr lang="en-US" dirty="0"/>
              <a:t>This study found that many of the clinically relevant patellofemoral instability measurements have unacceptably low reliability across raters.</a:t>
            </a:r>
          </a:p>
          <a:p>
            <a:r>
              <a:rPr lang="en-US" dirty="0"/>
              <a:t>However, with additional </a:t>
            </a:r>
            <a:r>
              <a:rPr lang="en-US" dirty="0" smtClean="0"/>
              <a:t>training and better definitions, some </a:t>
            </a:r>
            <a:r>
              <a:rPr lang="en-US" dirty="0"/>
              <a:t>measurements do improve across raters.</a:t>
            </a:r>
          </a:p>
          <a:p>
            <a:r>
              <a:rPr lang="en-US" dirty="0"/>
              <a:t>There are several measurements that did not improve even after additional consensus building and training. This may be due to ambiguity, the difficultly of the measurement, or for indices that are rarely used.</a:t>
            </a:r>
          </a:p>
          <a:p>
            <a:r>
              <a:rPr lang="en-US" dirty="0"/>
              <a:t>Physicians should ensure </a:t>
            </a:r>
            <a:r>
              <a:rPr lang="en-US" dirty="0" smtClean="0"/>
              <a:t>that they </a:t>
            </a:r>
            <a:r>
              <a:rPr lang="en-US" dirty="0"/>
              <a:t>are using a standardized definition or technique for radiographic measurements in </a:t>
            </a:r>
            <a:r>
              <a:rPr lang="en-US" dirty="0" smtClean="0"/>
              <a:t>patients </a:t>
            </a:r>
            <a:r>
              <a:rPr lang="en-US" dirty="0"/>
              <a:t>with patellofemoral instability. </a:t>
            </a:r>
            <a:endParaRPr lang="en-US" dirty="0" smtClean="0"/>
          </a:p>
          <a:p>
            <a:r>
              <a:rPr lang="en-US" dirty="0" smtClean="0"/>
              <a:t>Unreliable measurements should not be used in clinical decision making process. </a:t>
            </a:r>
            <a:endParaRPr lang="en-US" dirty="0"/>
          </a:p>
          <a:p>
            <a:endParaRPr lang="en-US" dirty="0"/>
          </a:p>
        </p:txBody>
      </p:sp>
    </p:spTree>
    <p:extLst>
      <p:ext uri="{BB962C8B-B14F-4D97-AF65-F5344CB8AC3E}">
        <p14:creationId xmlns:p14="http://schemas.microsoft.com/office/powerpoint/2010/main" val="1146454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449178"/>
            <a:ext cx="9144000" cy="1023436"/>
          </a:xfrm>
        </p:spPr>
        <p:txBody>
          <a:bodyPr/>
          <a:lstStyle/>
          <a:p>
            <a:r>
              <a:rPr lang="en-US" dirty="0"/>
              <a:t>References</a:t>
            </a:r>
          </a:p>
        </p:txBody>
      </p:sp>
      <p:sp>
        <p:nvSpPr>
          <p:cNvPr id="5" name="Subtitle 4"/>
          <p:cNvSpPr>
            <a:spLocks noGrp="1"/>
          </p:cNvSpPr>
          <p:nvPr>
            <p:ph type="subTitle" idx="1"/>
          </p:nvPr>
        </p:nvSpPr>
        <p:spPr>
          <a:xfrm>
            <a:off x="463296" y="1789766"/>
            <a:ext cx="11582400" cy="3368092"/>
          </a:xfrm>
        </p:spPr>
        <p:txBody>
          <a:bodyPr>
            <a:normAutofit fontScale="77500" lnSpcReduction="20000"/>
          </a:bodyPr>
          <a:lstStyle/>
          <a:p>
            <a:r>
              <a:rPr lang="en-US" dirty="0" smtClean="0"/>
              <a:t>1. </a:t>
            </a:r>
            <a:r>
              <a:rPr lang="en-US" dirty="0"/>
              <a:t>Dejour H, </a:t>
            </a:r>
            <a:r>
              <a:rPr lang="en-US" dirty="0" err="1"/>
              <a:t>Walch</a:t>
            </a:r>
            <a:r>
              <a:rPr lang="en-US" dirty="0"/>
              <a:t> G, </a:t>
            </a:r>
            <a:r>
              <a:rPr lang="en-US" dirty="0" err="1"/>
              <a:t>Nove</a:t>
            </a:r>
            <a:r>
              <a:rPr lang="en-US" dirty="0"/>
              <a:t>-Josserand L, </a:t>
            </a:r>
            <a:r>
              <a:rPr lang="en-US" dirty="0" err="1"/>
              <a:t>Guier</a:t>
            </a:r>
            <a:r>
              <a:rPr lang="en-US" dirty="0"/>
              <a:t> C. Factors of patellar instability: An anatomic radiographic study. </a:t>
            </a:r>
            <a:r>
              <a:rPr lang="en-US" i="1" dirty="0"/>
              <a:t>Knee Surgery, Sport </a:t>
            </a:r>
            <a:r>
              <a:rPr lang="en-US" i="1" dirty="0" err="1"/>
              <a:t>Traumatol</a:t>
            </a:r>
            <a:r>
              <a:rPr lang="en-US" i="1" dirty="0"/>
              <a:t> </a:t>
            </a:r>
            <a:r>
              <a:rPr lang="en-US" i="1" dirty="0" err="1"/>
              <a:t>Arthrosc</a:t>
            </a:r>
            <a:r>
              <a:rPr lang="en-US" dirty="0"/>
              <a:t>. 1994;2(1):19-26. </a:t>
            </a:r>
            <a:r>
              <a:rPr lang="en-US" dirty="0" smtClean="0"/>
              <a:t>doi:10.1007/BF01552649.</a:t>
            </a:r>
          </a:p>
          <a:p>
            <a:r>
              <a:rPr lang="en-US" dirty="0"/>
              <a:t>2. Smith TO, Davies L, Toms AP, </a:t>
            </a:r>
            <a:r>
              <a:rPr lang="en-US" dirty="0" err="1"/>
              <a:t>Hing</a:t>
            </a:r>
            <a:r>
              <a:rPr lang="en-US" dirty="0"/>
              <a:t> CB, </a:t>
            </a:r>
            <a:r>
              <a:rPr lang="en-US" dirty="0" err="1"/>
              <a:t>Donell</a:t>
            </a:r>
            <a:r>
              <a:rPr lang="en-US" dirty="0"/>
              <a:t> ST. The reliability and validity of radiological assessment for patellar instability. A systematic review and meta-analysis. Skeletal </a:t>
            </a:r>
            <a:r>
              <a:rPr lang="en-US" dirty="0" err="1"/>
              <a:t>Radiol</a:t>
            </a:r>
            <a:r>
              <a:rPr lang="en-US" dirty="0"/>
              <a:t>. 2011;40(4):399-414</a:t>
            </a:r>
            <a:r>
              <a:rPr lang="en-US" dirty="0" smtClean="0"/>
              <a:t>.</a:t>
            </a:r>
          </a:p>
          <a:p>
            <a:r>
              <a:rPr lang="en-US" dirty="0" smtClean="0"/>
              <a:t>3. </a:t>
            </a:r>
            <a:r>
              <a:rPr lang="en-US" dirty="0" err="1"/>
              <a:t>Lippacher</a:t>
            </a:r>
            <a:r>
              <a:rPr lang="en-US" dirty="0"/>
              <a:t> S, Dejour D, </a:t>
            </a:r>
            <a:r>
              <a:rPr lang="en-US" dirty="0" err="1"/>
              <a:t>Elsharkawi</a:t>
            </a:r>
            <a:r>
              <a:rPr lang="en-US" dirty="0"/>
              <a:t> M, et al. Observer Agreement on the Dejour Trochlear Dysplasia Classification: A Comparison of True Lateral Radiographs and Axial Magnetic Resonance Images. </a:t>
            </a:r>
            <a:r>
              <a:rPr lang="en-US" i="1" dirty="0"/>
              <a:t>Am J Sports Med</a:t>
            </a:r>
            <a:r>
              <a:rPr lang="en-US" dirty="0"/>
              <a:t>. 2012;40(4):837-843. </a:t>
            </a:r>
            <a:r>
              <a:rPr lang="en-US" dirty="0" smtClean="0"/>
              <a:t>doi:10.1177/0363546511433028.</a:t>
            </a:r>
          </a:p>
          <a:p>
            <a:r>
              <a:rPr lang="en-US" dirty="0" smtClean="0"/>
              <a:t>4. </a:t>
            </a:r>
            <a:r>
              <a:rPr lang="en-US" dirty="0" err="1"/>
              <a:t>Pfirrmann</a:t>
            </a:r>
            <a:r>
              <a:rPr lang="en-US" dirty="0"/>
              <a:t> A, Zanetti M, Romero J, </a:t>
            </a:r>
            <a:r>
              <a:rPr lang="en-US" dirty="0" err="1"/>
              <a:t>Hodler</a:t>
            </a:r>
            <a:r>
              <a:rPr lang="en-US" dirty="0"/>
              <a:t> J. Femoral Trochlear Dysplasia: MR Findings. </a:t>
            </a:r>
            <a:r>
              <a:rPr lang="en-US" i="1" dirty="0"/>
              <a:t>Radiology</a:t>
            </a:r>
            <a:r>
              <a:rPr lang="en-US" dirty="0"/>
              <a:t>. 2000;216:858-864</a:t>
            </a:r>
            <a:r>
              <a:rPr lang="en-US" dirty="0" smtClean="0"/>
              <a:t>.</a:t>
            </a:r>
          </a:p>
          <a:p>
            <a:r>
              <a:rPr lang="en-US" dirty="0" smtClean="0"/>
              <a:t>5. </a:t>
            </a:r>
            <a:r>
              <a:rPr lang="en-US" dirty="0"/>
              <a:t>Ye Q, Yu T, Wu Y, Ding X, Gong X. Patellar instability: The reliability of magnetic resonance imaging measurement parameters. </a:t>
            </a:r>
            <a:r>
              <a:rPr lang="en-US" i="1" dirty="0"/>
              <a:t>BMC </a:t>
            </a:r>
            <a:r>
              <a:rPr lang="en-US" i="1" dirty="0" err="1"/>
              <a:t>Musculoskelet</a:t>
            </a:r>
            <a:r>
              <a:rPr lang="en-US" i="1" dirty="0"/>
              <a:t> </a:t>
            </a:r>
            <a:r>
              <a:rPr lang="en-US" i="1" dirty="0" err="1"/>
              <a:t>Disord</a:t>
            </a:r>
            <a:r>
              <a:rPr lang="en-US" dirty="0"/>
              <a:t>. 2019;20(1):317. </a:t>
            </a:r>
            <a:r>
              <a:rPr lang="en-US" dirty="0" smtClean="0"/>
              <a:t>doi:10.1186/s12891-019-2697-7.</a:t>
            </a:r>
            <a:endParaRPr lang="en-US" dirty="0"/>
          </a:p>
        </p:txBody>
      </p:sp>
    </p:spTree>
    <p:extLst>
      <p:ext uri="{BB962C8B-B14F-4D97-AF65-F5344CB8AC3E}">
        <p14:creationId xmlns:p14="http://schemas.microsoft.com/office/powerpoint/2010/main" val="180809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302417"/>
            <a:ext cx="9144000" cy="2138363"/>
          </a:xfrm>
        </p:spPr>
        <p:txBody>
          <a:bodyPr/>
          <a:lstStyle/>
          <a:p>
            <a:r>
              <a:rPr lang="en-US" dirty="0"/>
              <a:t>Disclosure</a:t>
            </a:r>
          </a:p>
        </p:txBody>
      </p:sp>
      <p:sp>
        <p:nvSpPr>
          <p:cNvPr id="5" name="Subtitle 4"/>
          <p:cNvSpPr>
            <a:spLocks noGrp="1"/>
          </p:cNvSpPr>
          <p:nvPr>
            <p:ph type="subTitle" idx="1"/>
          </p:nvPr>
        </p:nvSpPr>
        <p:spPr>
          <a:xfrm>
            <a:off x="553453" y="2880143"/>
            <a:ext cx="9144000" cy="1655762"/>
          </a:xfrm>
        </p:spPr>
        <p:txBody>
          <a:bodyPr/>
          <a:lstStyle/>
          <a:p>
            <a:r>
              <a:rPr lang="en-US" dirty="0"/>
              <a:t>The authors have nothing to disclose</a:t>
            </a:r>
          </a:p>
        </p:txBody>
      </p:sp>
    </p:spTree>
    <p:extLst>
      <p:ext uri="{BB962C8B-B14F-4D97-AF65-F5344CB8AC3E}">
        <p14:creationId xmlns:p14="http://schemas.microsoft.com/office/powerpoint/2010/main" val="37152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675639-3EF8-4B4B-A45F-CB5AB64D02D4}"/>
              </a:ext>
            </a:extLst>
          </p:cNvPr>
          <p:cNvSpPr>
            <a:spLocks noGrp="1"/>
          </p:cNvSpPr>
          <p:nvPr>
            <p:ph type="title"/>
          </p:nvPr>
        </p:nvSpPr>
        <p:spPr/>
        <p:txBody>
          <a:bodyPr/>
          <a:lstStyle/>
          <a:p>
            <a:r>
              <a:rPr lang="en-US" dirty="0">
                <a:solidFill>
                  <a:schemeClr val="tx1">
                    <a:lumMod val="50000"/>
                  </a:schemeClr>
                </a:solidFill>
              </a:rPr>
              <a:t>Introduction</a:t>
            </a:r>
          </a:p>
        </p:txBody>
      </p:sp>
      <p:sp>
        <p:nvSpPr>
          <p:cNvPr id="3" name="Content Placeholder 2">
            <a:extLst>
              <a:ext uri="{FF2B5EF4-FFF2-40B4-BE49-F238E27FC236}">
                <a16:creationId xmlns="" xmlns:a16="http://schemas.microsoft.com/office/drawing/2014/main" id="{988F9CBD-C70E-4145-A13D-4B883F362B8F}"/>
              </a:ext>
            </a:extLst>
          </p:cNvPr>
          <p:cNvSpPr>
            <a:spLocks noGrp="1"/>
          </p:cNvSpPr>
          <p:nvPr>
            <p:ph idx="1"/>
          </p:nvPr>
        </p:nvSpPr>
        <p:spPr>
          <a:xfrm>
            <a:off x="609600" y="1291108"/>
            <a:ext cx="10972800" cy="3650216"/>
          </a:xfrm>
        </p:spPr>
        <p:txBody>
          <a:bodyPr>
            <a:normAutofit/>
          </a:bodyPr>
          <a:lstStyle/>
          <a:p>
            <a:r>
              <a:rPr lang="en-US" dirty="0" smtClean="0">
                <a:solidFill>
                  <a:schemeClr val="tx1">
                    <a:lumMod val="50000"/>
                  </a:schemeClr>
                </a:solidFill>
              </a:rPr>
              <a:t>Surgical </a:t>
            </a:r>
            <a:r>
              <a:rPr lang="en-US" dirty="0">
                <a:solidFill>
                  <a:schemeClr val="tx1">
                    <a:lumMod val="50000"/>
                  </a:schemeClr>
                </a:solidFill>
              </a:rPr>
              <a:t>decision making for children and adolescents with patellofemoral instability relies heavily on accurate and consistent </a:t>
            </a:r>
            <a:r>
              <a:rPr lang="en-US" dirty="0" smtClean="0">
                <a:solidFill>
                  <a:schemeClr val="tx1">
                    <a:lumMod val="50000"/>
                  </a:schemeClr>
                </a:solidFill>
              </a:rPr>
              <a:t>assessment of anatomic risk factors</a:t>
            </a:r>
            <a:endParaRPr lang="en-US" dirty="0">
              <a:solidFill>
                <a:schemeClr val="tx1">
                  <a:lumMod val="50000"/>
                </a:schemeClr>
              </a:solidFill>
            </a:endParaRPr>
          </a:p>
          <a:p>
            <a:r>
              <a:rPr lang="en-US" dirty="0">
                <a:solidFill>
                  <a:schemeClr val="tx1">
                    <a:lumMod val="50000"/>
                  </a:schemeClr>
                </a:solidFill>
              </a:rPr>
              <a:t>The </a:t>
            </a:r>
            <a:r>
              <a:rPr lang="en-US" dirty="0" smtClean="0">
                <a:solidFill>
                  <a:schemeClr val="tx1">
                    <a:lumMod val="50000"/>
                  </a:schemeClr>
                </a:solidFill>
              </a:rPr>
              <a:t>assessment of risk factors </a:t>
            </a:r>
            <a:r>
              <a:rPr lang="en-US" dirty="0">
                <a:solidFill>
                  <a:schemeClr val="tx1">
                    <a:lumMod val="50000"/>
                  </a:schemeClr>
                </a:solidFill>
              </a:rPr>
              <a:t>from radiographs and MRIs can </a:t>
            </a:r>
            <a:r>
              <a:rPr lang="en-US" dirty="0" smtClean="0">
                <a:solidFill>
                  <a:schemeClr val="tx1">
                    <a:lumMod val="50000"/>
                  </a:schemeClr>
                </a:solidFill>
              </a:rPr>
              <a:t>help predict risk </a:t>
            </a:r>
            <a:r>
              <a:rPr lang="en-US" dirty="0">
                <a:solidFill>
                  <a:schemeClr val="tx1">
                    <a:lumMod val="50000"/>
                  </a:schemeClr>
                </a:solidFill>
              </a:rPr>
              <a:t>of recurrence, guide treatment </a:t>
            </a:r>
            <a:r>
              <a:rPr lang="en-US" dirty="0" smtClean="0">
                <a:solidFill>
                  <a:schemeClr val="tx1">
                    <a:lumMod val="50000"/>
                  </a:schemeClr>
                </a:solidFill>
              </a:rPr>
              <a:t>plan </a:t>
            </a:r>
            <a:r>
              <a:rPr lang="en-US" dirty="0">
                <a:solidFill>
                  <a:schemeClr val="tx1">
                    <a:lumMod val="50000"/>
                  </a:schemeClr>
                </a:solidFill>
              </a:rPr>
              <a:t>and </a:t>
            </a:r>
            <a:r>
              <a:rPr lang="en-US" dirty="0" smtClean="0">
                <a:solidFill>
                  <a:schemeClr val="tx1">
                    <a:lumMod val="50000"/>
                  </a:schemeClr>
                </a:solidFill>
              </a:rPr>
              <a:t>dictate </a:t>
            </a:r>
            <a:r>
              <a:rPr lang="en-US" dirty="0">
                <a:solidFill>
                  <a:schemeClr val="tx1">
                    <a:lumMod val="50000"/>
                  </a:schemeClr>
                </a:solidFill>
              </a:rPr>
              <a:t>surgical </a:t>
            </a:r>
            <a:r>
              <a:rPr lang="en-US" dirty="0" smtClean="0">
                <a:solidFill>
                  <a:schemeClr val="tx1">
                    <a:lumMod val="50000"/>
                  </a:schemeClr>
                </a:solidFill>
              </a:rPr>
              <a:t>procedures</a:t>
            </a:r>
            <a:endParaRPr lang="en-US" dirty="0">
              <a:solidFill>
                <a:schemeClr val="tx1">
                  <a:lumMod val="50000"/>
                </a:schemeClr>
              </a:solidFill>
            </a:endParaRPr>
          </a:p>
          <a:p>
            <a:endParaRPr lang="en-US" dirty="0">
              <a:solidFill>
                <a:schemeClr val="tx1">
                  <a:lumMod val="50000"/>
                </a:schemeClr>
              </a:solidFill>
            </a:endParaRPr>
          </a:p>
        </p:txBody>
      </p:sp>
    </p:spTree>
    <p:extLst>
      <p:ext uri="{BB962C8B-B14F-4D97-AF65-F5344CB8AC3E}">
        <p14:creationId xmlns:p14="http://schemas.microsoft.com/office/powerpoint/2010/main" val="362677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29CA22-FB3E-4156-8415-9ACFE0F9824D}"/>
              </a:ext>
            </a:extLst>
          </p:cNvPr>
          <p:cNvSpPr>
            <a:spLocks noGrp="1"/>
          </p:cNvSpPr>
          <p:nvPr>
            <p:ph type="title"/>
          </p:nvPr>
        </p:nvSpPr>
        <p:spPr/>
        <p:txBody>
          <a:bodyPr/>
          <a:lstStyle/>
          <a:p>
            <a:r>
              <a:rPr lang="en-US" dirty="0" smtClean="0">
                <a:solidFill>
                  <a:schemeClr val="tx1">
                    <a:lumMod val="50000"/>
                  </a:schemeClr>
                </a:solidFill>
              </a:rPr>
              <a:t>Purpose</a:t>
            </a:r>
            <a:endParaRPr lang="en-US" dirty="0">
              <a:solidFill>
                <a:schemeClr val="tx1">
                  <a:lumMod val="50000"/>
                </a:schemeClr>
              </a:solidFill>
            </a:endParaRPr>
          </a:p>
        </p:txBody>
      </p:sp>
      <p:sp>
        <p:nvSpPr>
          <p:cNvPr id="3" name="Content Placeholder 2">
            <a:extLst>
              <a:ext uri="{FF2B5EF4-FFF2-40B4-BE49-F238E27FC236}">
                <a16:creationId xmlns="" xmlns:a16="http://schemas.microsoft.com/office/drawing/2014/main" id="{424AF4C9-9053-4DCB-A63B-809D1A4E3595}"/>
              </a:ext>
            </a:extLst>
          </p:cNvPr>
          <p:cNvSpPr>
            <a:spLocks noGrp="1"/>
          </p:cNvSpPr>
          <p:nvPr>
            <p:ph idx="1"/>
          </p:nvPr>
        </p:nvSpPr>
        <p:spPr/>
        <p:txBody>
          <a:bodyPr/>
          <a:lstStyle/>
          <a:p>
            <a:pPr marL="971550" lvl="1" indent="-514350">
              <a:buAutoNum type="arabicPeriod"/>
            </a:pPr>
            <a:r>
              <a:rPr lang="en-US" b="0" i="0" dirty="0" smtClean="0">
                <a:solidFill>
                  <a:srgbClr val="0A0A0A"/>
                </a:solidFill>
                <a:effectLst/>
                <a:latin typeface="Helvetica Neue"/>
              </a:rPr>
              <a:t>To </a:t>
            </a:r>
            <a:r>
              <a:rPr lang="en-US" b="0" i="0" dirty="0">
                <a:solidFill>
                  <a:srgbClr val="0A0A0A"/>
                </a:solidFill>
                <a:effectLst/>
                <a:latin typeface="Helvetica Neue"/>
              </a:rPr>
              <a:t>evaluate the interrater reliability of </a:t>
            </a:r>
            <a:r>
              <a:rPr lang="en-US" b="0" i="0" dirty="0" smtClean="0">
                <a:solidFill>
                  <a:srgbClr val="0A0A0A"/>
                </a:solidFill>
                <a:effectLst/>
                <a:latin typeface="Helvetica Neue"/>
              </a:rPr>
              <a:t>common </a:t>
            </a:r>
            <a:r>
              <a:rPr lang="en-US" b="0" i="0" dirty="0">
                <a:solidFill>
                  <a:srgbClr val="0A0A0A"/>
                </a:solidFill>
                <a:effectLst/>
                <a:latin typeface="Helvetica Neue"/>
              </a:rPr>
              <a:t>radiographic parameters used </a:t>
            </a:r>
            <a:r>
              <a:rPr lang="en-US" b="0" i="0" dirty="0" smtClean="0">
                <a:solidFill>
                  <a:srgbClr val="0A0A0A"/>
                </a:solidFill>
                <a:effectLst/>
                <a:latin typeface="Helvetica Neue"/>
              </a:rPr>
              <a:t>to evaluate anatomic risk factors for </a:t>
            </a:r>
            <a:r>
              <a:rPr lang="en-US" b="0" i="0" dirty="0">
                <a:solidFill>
                  <a:srgbClr val="0A0A0A"/>
                </a:solidFill>
                <a:effectLst/>
                <a:latin typeface="Helvetica Neue"/>
              </a:rPr>
              <a:t>patellofemoral </a:t>
            </a:r>
            <a:r>
              <a:rPr lang="en-US" b="0" i="0" dirty="0" smtClean="0">
                <a:solidFill>
                  <a:srgbClr val="0A0A0A"/>
                </a:solidFill>
                <a:effectLst/>
                <a:latin typeface="Helvetica Neue"/>
              </a:rPr>
              <a:t>instability</a:t>
            </a:r>
          </a:p>
          <a:p>
            <a:pPr marL="457200" lvl="1" indent="0">
              <a:buNone/>
            </a:pPr>
            <a:endParaRPr lang="en-US" b="0" i="0" dirty="0">
              <a:solidFill>
                <a:srgbClr val="0A0A0A"/>
              </a:solidFill>
              <a:effectLst/>
              <a:latin typeface="Helvetica Neue"/>
            </a:endParaRPr>
          </a:p>
          <a:p>
            <a:pPr marL="457200" lvl="1" indent="0">
              <a:buNone/>
            </a:pPr>
            <a:r>
              <a:rPr lang="en-US" dirty="0">
                <a:solidFill>
                  <a:srgbClr val="0A0A0A"/>
                </a:solidFill>
                <a:latin typeface="Helvetica Neue"/>
              </a:rPr>
              <a:t>2. </a:t>
            </a:r>
            <a:r>
              <a:rPr lang="en-US" b="0" i="0" dirty="0">
                <a:solidFill>
                  <a:srgbClr val="0A0A0A"/>
                </a:solidFill>
                <a:effectLst/>
                <a:latin typeface="Helvetica Neue"/>
              </a:rPr>
              <a:t>To attempt to improve reliability for </a:t>
            </a:r>
            <a:r>
              <a:rPr lang="en-US" b="0" i="0" dirty="0" smtClean="0">
                <a:solidFill>
                  <a:srgbClr val="0A0A0A"/>
                </a:solidFill>
                <a:effectLst/>
                <a:latin typeface="Helvetica Neue"/>
              </a:rPr>
              <a:t>measurements </a:t>
            </a:r>
            <a:r>
              <a:rPr lang="en-US" dirty="0" smtClean="0">
                <a:solidFill>
                  <a:srgbClr val="0A0A0A"/>
                </a:solidFill>
                <a:latin typeface="Helvetica Neue"/>
              </a:rPr>
              <a:t>that 	demonstrate </a:t>
            </a:r>
            <a:r>
              <a:rPr lang="en-US" b="0" i="0" dirty="0" smtClean="0">
                <a:solidFill>
                  <a:srgbClr val="0A0A0A"/>
                </a:solidFill>
                <a:effectLst/>
                <a:latin typeface="Helvetica Neue"/>
              </a:rPr>
              <a:t>unacceptable </a:t>
            </a:r>
            <a:r>
              <a:rPr lang="en-US" b="0" i="0" dirty="0">
                <a:solidFill>
                  <a:srgbClr val="0A0A0A"/>
                </a:solidFill>
                <a:effectLst/>
                <a:latin typeface="Helvetica Neue"/>
              </a:rPr>
              <a:t>interrater reliability.</a:t>
            </a:r>
            <a:endParaRPr lang="en-US" dirty="0"/>
          </a:p>
        </p:txBody>
      </p:sp>
    </p:spTree>
    <p:extLst>
      <p:ext uri="{BB962C8B-B14F-4D97-AF65-F5344CB8AC3E}">
        <p14:creationId xmlns:p14="http://schemas.microsoft.com/office/powerpoint/2010/main" val="11522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0C71FF-806F-4C8A-BA25-9718A7E9F48C}"/>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 xmlns:a16="http://schemas.microsoft.com/office/drawing/2014/main" id="{8C6B7665-ECA2-495E-A25E-787B71475EE3}"/>
              </a:ext>
            </a:extLst>
          </p:cNvPr>
          <p:cNvSpPr>
            <a:spLocks noGrp="1"/>
          </p:cNvSpPr>
          <p:nvPr>
            <p:ph idx="1"/>
          </p:nvPr>
        </p:nvSpPr>
        <p:spPr/>
        <p:txBody>
          <a:bodyPr>
            <a:normAutofit fontScale="85000" lnSpcReduction="10000"/>
          </a:bodyPr>
          <a:lstStyle/>
          <a:p>
            <a:r>
              <a:rPr lang="en-US" dirty="0" smtClean="0"/>
              <a:t>Reliability study on prospectively collected data</a:t>
            </a:r>
            <a:endParaRPr lang="en-US" dirty="0"/>
          </a:p>
          <a:p>
            <a:r>
              <a:rPr lang="en-US" dirty="0"/>
              <a:t>2 fellowship-trained musculoskeletal radiologist assessed 50 patients with patellofemoral instability.</a:t>
            </a:r>
          </a:p>
          <a:p>
            <a:pPr lvl="2"/>
            <a:r>
              <a:rPr lang="en-US" dirty="0"/>
              <a:t>22 M / 28 F</a:t>
            </a:r>
          </a:p>
          <a:p>
            <a:pPr lvl="2"/>
            <a:r>
              <a:rPr lang="en-US" dirty="0"/>
              <a:t>Average </a:t>
            </a:r>
            <a:r>
              <a:rPr lang="en-US" dirty="0" smtClean="0"/>
              <a:t>age: 14 yrs </a:t>
            </a:r>
            <a:r>
              <a:rPr lang="en-US" dirty="0"/>
              <a:t>(+/-2)</a:t>
            </a:r>
          </a:p>
          <a:p>
            <a:r>
              <a:rPr lang="en-US" dirty="0"/>
              <a:t>27 </a:t>
            </a:r>
            <a:r>
              <a:rPr lang="en-US" dirty="0" smtClean="0"/>
              <a:t>measurements </a:t>
            </a:r>
            <a:r>
              <a:rPr lang="en-US" dirty="0"/>
              <a:t>were performed </a:t>
            </a:r>
            <a:r>
              <a:rPr lang="en-US" dirty="0" smtClean="0"/>
              <a:t>on X-rays and MRI including:</a:t>
            </a:r>
            <a:endParaRPr lang="en-US" dirty="0"/>
          </a:p>
          <a:p>
            <a:pPr lvl="2"/>
            <a:r>
              <a:rPr lang="en-US" dirty="0"/>
              <a:t>Trochlear </a:t>
            </a:r>
            <a:r>
              <a:rPr lang="en-US" dirty="0" smtClean="0"/>
              <a:t>dysplasia</a:t>
            </a:r>
            <a:endParaRPr lang="en-US" dirty="0"/>
          </a:p>
          <a:p>
            <a:pPr lvl="2"/>
            <a:r>
              <a:rPr lang="en-US" dirty="0"/>
              <a:t>Caton-Deschamps index</a:t>
            </a:r>
          </a:p>
          <a:p>
            <a:pPr lvl="2"/>
            <a:r>
              <a:rPr lang="en-US" dirty="0" smtClean="0"/>
              <a:t>Patellar tilt</a:t>
            </a:r>
            <a:endParaRPr lang="en-US" dirty="0"/>
          </a:p>
        </p:txBody>
      </p:sp>
    </p:spTree>
    <p:extLst>
      <p:ext uri="{BB962C8B-B14F-4D97-AF65-F5344CB8AC3E}">
        <p14:creationId xmlns:p14="http://schemas.microsoft.com/office/powerpoint/2010/main" val="2696449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8D453F-F8CA-43C5-88DC-71EA63F3455F}"/>
              </a:ext>
            </a:extLst>
          </p:cNvPr>
          <p:cNvSpPr>
            <a:spLocks noGrp="1"/>
          </p:cNvSpPr>
          <p:nvPr>
            <p:ph type="title"/>
          </p:nvPr>
        </p:nvSpPr>
        <p:spPr>
          <a:xfrm>
            <a:off x="104273" y="1052680"/>
            <a:ext cx="3761874" cy="719973"/>
          </a:xfrm>
        </p:spPr>
        <p:txBody>
          <a:bodyPr>
            <a:normAutofit/>
          </a:bodyPr>
          <a:lstStyle/>
          <a:p>
            <a:endParaRPr lang="en-US" sz="3600" dirty="0"/>
          </a:p>
        </p:txBody>
      </p:sp>
      <p:graphicFrame>
        <p:nvGraphicFramePr>
          <p:cNvPr id="4" name="Content Placeholder 3">
            <a:extLst>
              <a:ext uri="{FF2B5EF4-FFF2-40B4-BE49-F238E27FC236}">
                <a16:creationId xmlns="" xmlns:a16="http://schemas.microsoft.com/office/drawing/2014/main" id="{9ED91F18-BA07-4905-988C-2F5F43289EC4}"/>
              </a:ext>
            </a:extLst>
          </p:cNvPr>
          <p:cNvGraphicFramePr>
            <a:graphicFrameLocks noGrp="1"/>
          </p:cNvGraphicFramePr>
          <p:nvPr>
            <p:ph idx="1"/>
            <p:extLst>
              <p:ext uri="{D42A27DB-BD31-4B8C-83A1-F6EECF244321}">
                <p14:modId xmlns:p14="http://schemas.microsoft.com/office/powerpoint/2010/main" val="1701439494"/>
              </p:ext>
            </p:extLst>
          </p:nvPr>
        </p:nvGraphicFramePr>
        <p:xfrm>
          <a:off x="51516" y="0"/>
          <a:ext cx="12140484" cy="6900502"/>
        </p:xfrm>
        <a:graphic>
          <a:graphicData uri="http://schemas.openxmlformats.org/drawingml/2006/table">
            <a:tbl>
              <a:tblPr firstRow="1" firstCol="1" bandRow="1">
                <a:tableStyleId>{5C22544A-7EE6-4342-B048-85BDC9FD1C3A}</a:tableStyleId>
              </a:tblPr>
              <a:tblGrid>
                <a:gridCol w="3768145">
                  <a:extLst>
                    <a:ext uri="{9D8B030D-6E8A-4147-A177-3AD203B41FA5}">
                      <a16:colId xmlns="" xmlns:a16="http://schemas.microsoft.com/office/drawing/2014/main" val="3189581452"/>
                    </a:ext>
                  </a:extLst>
                </a:gridCol>
                <a:gridCol w="2318853">
                  <a:extLst>
                    <a:ext uri="{9D8B030D-6E8A-4147-A177-3AD203B41FA5}">
                      <a16:colId xmlns="" xmlns:a16="http://schemas.microsoft.com/office/drawing/2014/main" val="2478653416"/>
                    </a:ext>
                  </a:extLst>
                </a:gridCol>
                <a:gridCol w="6053486">
                  <a:extLst>
                    <a:ext uri="{9D8B030D-6E8A-4147-A177-3AD203B41FA5}">
                      <a16:colId xmlns="" xmlns:a16="http://schemas.microsoft.com/office/drawing/2014/main" val="143896856"/>
                    </a:ext>
                  </a:extLst>
                </a:gridCol>
              </a:tblGrid>
              <a:tr h="256816">
                <a:tc>
                  <a:txBody>
                    <a:bodyPr/>
                    <a:lstStyle/>
                    <a:p>
                      <a:pPr marL="0" marR="0" algn="l">
                        <a:lnSpc>
                          <a:spcPct val="107000"/>
                        </a:lnSpc>
                        <a:spcBef>
                          <a:spcPts val="0"/>
                        </a:spcBef>
                        <a:spcAft>
                          <a:spcPts val="800"/>
                        </a:spcAft>
                      </a:pPr>
                      <a:r>
                        <a:rPr lang="en-US" sz="1100" dirty="0">
                          <a:effectLst/>
                        </a:rPr>
                        <a:t>Variables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rPr>
                        <a:t>View</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rPr>
                        <a:t>Units/Categorical Choices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604167685"/>
                  </a:ext>
                </a:extLst>
              </a:tr>
              <a:tr h="219046">
                <a:tc>
                  <a:txBody>
                    <a:bodyPr/>
                    <a:lstStyle/>
                    <a:p>
                      <a:pPr marL="0" marR="0" algn="l">
                        <a:lnSpc>
                          <a:spcPct val="107000"/>
                        </a:lnSpc>
                        <a:spcBef>
                          <a:spcPts val="0"/>
                        </a:spcBef>
                        <a:spcAft>
                          <a:spcPts val="800"/>
                        </a:spcAft>
                      </a:pPr>
                      <a:r>
                        <a:rPr lang="en-US" sz="1100" dirty="0">
                          <a:effectLst/>
                        </a:rPr>
                        <a:t>Trochlea Crossing Sign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800"/>
                        </a:spcAft>
                      </a:pPr>
                      <a:r>
                        <a:rPr lang="en-US" sz="1100" dirty="0">
                          <a:effectLst/>
                        </a:rPr>
                        <a:t>Lateral x-ray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T w="12700" cap="flat" cmpd="sng" algn="ctr">
                      <a:solidFill>
                        <a:schemeClr val="tx1"/>
                      </a:solidFill>
                      <a:prstDash val="solid"/>
                      <a:round/>
                      <a:headEnd type="none" w="med" len="med"/>
                      <a:tailEnd type="none" w="med" len="med"/>
                    </a:lnT>
                  </a:tcPr>
                </a:tc>
                <a:tc>
                  <a:txBody>
                    <a:bodyPr/>
                    <a:lstStyle/>
                    <a:p>
                      <a:pPr marL="0" marR="0" algn="ctr">
                        <a:lnSpc>
                          <a:spcPct val="107000"/>
                        </a:lnSpc>
                        <a:spcBef>
                          <a:spcPts val="0"/>
                        </a:spcBef>
                        <a:spcAft>
                          <a:spcPts val="800"/>
                        </a:spcAft>
                      </a:pPr>
                      <a:r>
                        <a:rPr lang="en-US" sz="1100">
                          <a:effectLst/>
                        </a:rPr>
                        <a:t>Present or Absent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2766848333"/>
                  </a:ext>
                </a:extLst>
              </a:tr>
              <a:tr h="177694">
                <a:tc>
                  <a:txBody>
                    <a:bodyPr/>
                    <a:lstStyle/>
                    <a:p>
                      <a:pPr marL="0" marR="0" algn="l">
                        <a:lnSpc>
                          <a:spcPct val="107000"/>
                        </a:lnSpc>
                        <a:spcBef>
                          <a:spcPts val="0"/>
                        </a:spcBef>
                        <a:spcAft>
                          <a:spcPts val="800"/>
                        </a:spcAft>
                      </a:pPr>
                      <a:r>
                        <a:rPr lang="en-US" sz="1100" dirty="0">
                          <a:effectLst/>
                        </a:rPr>
                        <a:t>Trochlear Bump</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Lateral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Millimeters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650389025"/>
                  </a:ext>
                </a:extLst>
              </a:tr>
              <a:tr h="177694">
                <a:tc>
                  <a:txBody>
                    <a:bodyPr/>
                    <a:lstStyle/>
                    <a:p>
                      <a:pPr marL="0" marR="0" algn="l">
                        <a:lnSpc>
                          <a:spcPct val="107000"/>
                        </a:lnSpc>
                        <a:spcBef>
                          <a:spcPts val="0"/>
                        </a:spcBef>
                        <a:spcAft>
                          <a:spcPts val="800"/>
                        </a:spcAft>
                      </a:pPr>
                      <a:r>
                        <a:rPr lang="en-US" sz="1100">
                          <a:effectLst/>
                        </a:rPr>
                        <a:t>Double Contour Sign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Lateral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dirty="0">
                          <a:effectLst/>
                        </a:rPr>
                        <a:t>Present or Absent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708512265"/>
                  </a:ext>
                </a:extLst>
              </a:tr>
              <a:tr h="177694">
                <a:tc>
                  <a:txBody>
                    <a:bodyPr/>
                    <a:lstStyle/>
                    <a:p>
                      <a:pPr marL="0" marR="0" algn="l">
                        <a:lnSpc>
                          <a:spcPct val="107000"/>
                        </a:lnSpc>
                        <a:spcBef>
                          <a:spcPts val="0"/>
                        </a:spcBef>
                        <a:spcAft>
                          <a:spcPts val="800"/>
                        </a:spcAft>
                      </a:pPr>
                      <a:r>
                        <a:rPr lang="en-US" sz="1100">
                          <a:effectLst/>
                        </a:rPr>
                        <a:t>Caton-Deschamps Index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Lateral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dirty="0">
                          <a:effectLst/>
                        </a:rPr>
                        <a:t>Number without units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1804037420"/>
                  </a:ext>
                </a:extLst>
              </a:tr>
              <a:tr h="270271">
                <a:tc>
                  <a:txBody>
                    <a:bodyPr/>
                    <a:lstStyle/>
                    <a:p>
                      <a:pPr marL="0" marR="0" algn="l">
                        <a:lnSpc>
                          <a:spcPct val="107000"/>
                        </a:lnSpc>
                        <a:spcBef>
                          <a:spcPts val="0"/>
                        </a:spcBef>
                        <a:spcAft>
                          <a:spcPts val="800"/>
                        </a:spcAft>
                      </a:pPr>
                      <a:r>
                        <a:rPr lang="en-US" sz="1100" dirty="0">
                          <a:effectLst/>
                        </a:rPr>
                        <a:t>Medial Patella Avulsion Fracture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Axial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dirty="0">
                          <a:effectLst/>
                        </a:rPr>
                        <a:t>Present or Absent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4033329843"/>
                  </a:ext>
                </a:extLst>
              </a:tr>
              <a:tr h="180137">
                <a:tc>
                  <a:txBody>
                    <a:bodyPr/>
                    <a:lstStyle/>
                    <a:p>
                      <a:pPr marL="0" marR="0" algn="l">
                        <a:lnSpc>
                          <a:spcPct val="107000"/>
                        </a:lnSpc>
                        <a:spcBef>
                          <a:spcPts val="0"/>
                        </a:spcBef>
                        <a:spcAft>
                          <a:spcPts val="800"/>
                        </a:spcAft>
                      </a:pPr>
                      <a:r>
                        <a:rPr lang="en-US" sz="1100">
                          <a:effectLst/>
                        </a:rPr>
                        <a:t>Lateral patellofemoral angle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dirty="0">
                          <a:effectLst/>
                        </a:rPr>
                        <a:t>Axial x-ray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Degrees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1578549202"/>
                  </a:ext>
                </a:extLst>
              </a:tr>
              <a:tr h="531511">
                <a:tc>
                  <a:txBody>
                    <a:bodyPr/>
                    <a:lstStyle/>
                    <a:p>
                      <a:pPr marL="0" marR="0" algn="l">
                        <a:lnSpc>
                          <a:spcPct val="107000"/>
                        </a:lnSpc>
                        <a:spcBef>
                          <a:spcPts val="0"/>
                        </a:spcBef>
                        <a:spcAft>
                          <a:spcPts val="800"/>
                        </a:spcAft>
                      </a:pPr>
                      <a:r>
                        <a:rPr lang="en-US" sz="1100">
                          <a:effectLst/>
                        </a:rPr>
                        <a:t>Lateral patellofemoral tilt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Axial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Angle opens laterally (no tilt),</a:t>
                      </a:r>
                    </a:p>
                    <a:p>
                      <a:pPr marL="0" marR="0" algn="ctr">
                        <a:lnSpc>
                          <a:spcPct val="107000"/>
                        </a:lnSpc>
                        <a:spcBef>
                          <a:spcPts val="0"/>
                        </a:spcBef>
                        <a:spcAft>
                          <a:spcPts val="0"/>
                        </a:spcAft>
                      </a:pPr>
                      <a:r>
                        <a:rPr lang="en-US" sz="1100" dirty="0">
                          <a:effectLst/>
                        </a:rPr>
                        <a:t>Angle opens medially (tilt present), </a:t>
                      </a:r>
                    </a:p>
                    <a:p>
                      <a:pPr marL="0" marR="0" algn="ctr">
                        <a:lnSpc>
                          <a:spcPct val="107000"/>
                        </a:lnSpc>
                        <a:spcBef>
                          <a:spcPts val="0"/>
                        </a:spcBef>
                        <a:spcAft>
                          <a:spcPts val="0"/>
                        </a:spcAft>
                      </a:pPr>
                      <a:r>
                        <a:rPr lang="en-US" sz="1100" dirty="0">
                          <a:effectLst/>
                        </a:rPr>
                        <a:t>Lines are parallel (tilt present)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4187217406"/>
                  </a:ext>
                </a:extLst>
              </a:tr>
              <a:tr h="177694">
                <a:tc>
                  <a:txBody>
                    <a:bodyPr/>
                    <a:lstStyle/>
                    <a:p>
                      <a:pPr marL="0" marR="0" algn="l">
                        <a:lnSpc>
                          <a:spcPct val="107000"/>
                        </a:lnSpc>
                        <a:spcBef>
                          <a:spcPts val="0"/>
                        </a:spcBef>
                        <a:spcAft>
                          <a:spcPts val="800"/>
                        </a:spcAft>
                      </a:pPr>
                      <a:r>
                        <a:rPr lang="en-US" sz="1100">
                          <a:effectLst/>
                        </a:rPr>
                        <a:t>Congruence angle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Axial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dirty="0">
                          <a:effectLst/>
                        </a:rPr>
                        <a:t>Degrees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2842062113"/>
                  </a:ext>
                </a:extLst>
              </a:tr>
              <a:tr h="354340">
                <a:tc>
                  <a:txBody>
                    <a:bodyPr/>
                    <a:lstStyle/>
                    <a:p>
                      <a:pPr marL="0" marR="0" algn="l">
                        <a:lnSpc>
                          <a:spcPct val="107000"/>
                        </a:lnSpc>
                        <a:spcBef>
                          <a:spcPts val="0"/>
                        </a:spcBef>
                        <a:spcAft>
                          <a:spcPts val="0"/>
                        </a:spcAft>
                      </a:pPr>
                      <a:r>
                        <a:rPr lang="en-US" sz="1100">
                          <a:effectLst/>
                        </a:rPr>
                        <a:t>Patellofemoral arthritis </a:t>
                      </a:r>
                    </a:p>
                    <a:p>
                      <a:pPr marL="0" marR="0" algn="l">
                        <a:lnSpc>
                          <a:spcPct val="107000"/>
                        </a:lnSpc>
                        <a:spcBef>
                          <a:spcPts val="0"/>
                        </a:spcBef>
                        <a:spcAft>
                          <a:spcPts val="0"/>
                        </a:spcAft>
                      </a:pPr>
                      <a:r>
                        <a:rPr lang="en-US" sz="1100">
                          <a:effectLst/>
                        </a:rPr>
                        <a:t>(Iwano Classification)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Axial 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None, Stage 1, Stage 2, Stage 3, Stage 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586205861"/>
                  </a:ext>
                </a:extLst>
              </a:tr>
              <a:tr h="201975">
                <a:tc>
                  <a:txBody>
                    <a:bodyPr/>
                    <a:lstStyle/>
                    <a:p>
                      <a:pPr marL="0" marR="0" algn="l">
                        <a:lnSpc>
                          <a:spcPct val="107000"/>
                        </a:lnSpc>
                        <a:spcBef>
                          <a:spcPts val="0"/>
                        </a:spcBef>
                        <a:spcAft>
                          <a:spcPts val="0"/>
                        </a:spcAft>
                      </a:pPr>
                      <a:r>
                        <a:rPr lang="en-US" sz="1100">
                          <a:effectLst/>
                        </a:rPr>
                        <a:t>Kellgren Lawrence: medial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AP View</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Grade 1, Grade 2, Grade 3, Grade 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1717318034"/>
                  </a:ext>
                </a:extLst>
              </a:tr>
              <a:tr h="220024">
                <a:tc>
                  <a:txBody>
                    <a:bodyPr/>
                    <a:lstStyle/>
                    <a:p>
                      <a:pPr marL="0" marR="0" algn="l">
                        <a:lnSpc>
                          <a:spcPct val="107000"/>
                        </a:lnSpc>
                        <a:spcBef>
                          <a:spcPts val="0"/>
                        </a:spcBef>
                        <a:spcAft>
                          <a:spcPts val="0"/>
                        </a:spcAft>
                      </a:pPr>
                      <a:r>
                        <a:rPr lang="en-US" sz="1100">
                          <a:effectLst/>
                        </a:rPr>
                        <a:t>Kellgren Lawrence: lateral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AP View</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Grade 1, Grade 2, Grade 3, Grade 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2311965618"/>
                  </a:ext>
                </a:extLst>
              </a:tr>
              <a:tr h="531511">
                <a:tc>
                  <a:txBody>
                    <a:bodyPr/>
                    <a:lstStyle/>
                    <a:p>
                      <a:pPr marL="0" marR="0" algn="l">
                        <a:lnSpc>
                          <a:spcPct val="107000"/>
                        </a:lnSpc>
                        <a:spcBef>
                          <a:spcPts val="0"/>
                        </a:spcBef>
                        <a:spcAft>
                          <a:spcPts val="800"/>
                        </a:spcAft>
                      </a:pPr>
                      <a:r>
                        <a:rPr lang="en-US" sz="1100">
                          <a:effectLst/>
                        </a:rPr>
                        <a:t>Leg Length Inequality (only skeletally immature patients)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Standing AP, hips to ankles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No difference, </a:t>
                      </a:r>
                    </a:p>
                    <a:p>
                      <a:pPr marL="0" marR="0" algn="ctr">
                        <a:lnSpc>
                          <a:spcPct val="107000"/>
                        </a:lnSpc>
                        <a:spcBef>
                          <a:spcPts val="0"/>
                        </a:spcBef>
                        <a:spcAft>
                          <a:spcPts val="0"/>
                        </a:spcAft>
                      </a:pPr>
                      <a:r>
                        <a:rPr lang="en-US" sz="1100">
                          <a:effectLst/>
                        </a:rPr>
                        <a:t>Right &gt; Left, </a:t>
                      </a:r>
                    </a:p>
                    <a:p>
                      <a:pPr marL="0" marR="0" algn="ctr">
                        <a:lnSpc>
                          <a:spcPct val="107000"/>
                        </a:lnSpc>
                        <a:spcBef>
                          <a:spcPts val="0"/>
                        </a:spcBef>
                        <a:spcAft>
                          <a:spcPts val="0"/>
                        </a:spcAft>
                      </a:pPr>
                      <a:r>
                        <a:rPr lang="en-US" sz="1100">
                          <a:effectLst/>
                        </a:rPr>
                        <a:t>Left &gt; Right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510378750"/>
                  </a:ext>
                </a:extLst>
              </a:tr>
              <a:tr h="354340">
                <a:tc>
                  <a:txBody>
                    <a:bodyPr/>
                    <a:lstStyle/>
                    <a:p>
                      <a:pPr marL="0" marR="0" algn="l">
                        <a:lnSpc>
                          <a:spcPct val="107000"/>
                        </a:lnSpc>
                        <a:spcBef>
                          <a:spcPts val="0"/>
                        </a:spcBef>
                        <a:spcAft>
                          <a:spcPts val="800"/>
                        </a:spcAft>
                      </a:pPr>
                      <a:r>
                        <a:rPr lang="en-US" sz="1100">
                          <a:effectLst/>
                        </a:rPr>
                        <a:t>Leg length Difference (only skeletally immature patients)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Standing AP, hips to ankles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Millimeters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37790172"/>
                  </a:ext>
                </a:extLst>
              </a:tr>
              <a:tr h="270271">
                <a:tc>
                  <a:txBody>
                    <a:bodyPr/>
                    <a:lstStyle/>
                    <a:p>
                      <a:pPr marL="0" marR="0" algn="l">
                        <a:lnSpc>
                          <a:spcPct val="107000"/>
                        </a:lnSpc>
                        <a:spcBef>
                          <a:spcPts val="0"/>
                        </a:spcBef>
                        <a:spcAft>
                          <a:spcPts val="800"/>
                        </a:spcAft>
                      </a:pPr>
                      <a:r>
                        <a:rPr lang="en-US" sz="1100" dirty="0">
                          <a:effectLst/>
                        </a:rPr>
                        <a:t>Mechanical axis: left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Standing AP, hips to ankles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Varus 1, Varus 2, Varus 3, Neutral, Valgus 1, Valgus 2, Valgus 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1967982507"/>
                  </a:ext>
                </a:extLst>
              </a:tr>
              <a:tr h="270271">
                <a:tc>
                  <a:txBody>
                    <a:bodyPr/>
                    <a:lstStyle/>
                    <a:p>
                      <a:pPr marL="0" marR="0" algn="l">
                        <a:lnSpc>
                          <a:spcPct val="107000"/>
                        </a:lnSpc>
                        <a:spcBef>
                          <a:spcPts val="0"/>
                        </a:spcBef>
                        <a:spcAft>
                          <a:spcPts val="800"/>
                        </a:spcAft>
                      </a:pPr>
                      <a:r>
                        <a:rPr lang="en-US" sz="1100">
                          <a:effectLst/>
                        </a:rPr>
                        <a:t>Mechanical axis: right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Standing AP, hips to ankles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Varus 1, Varus 2, Varus 3, Neutral, Valgus 1, Valgus 2, Valgus 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1832547982"/>
                  </a:ext>
                </a:extLst>
              </a:tr>
              <a:tr h="177694">
                <a:tc>
                  <a:txBody>
                    <a:bodyPr/>
                    <a:lstStyle/>
                    <a:p>
                      <a:pPr marL="0" marR="0" algn="l">
                        <a:lnSpc>
                          <a:spcPct val="107000"/>
                        </a:lnSpc>
                        <a:spcBef>
                          <a:spcPts val="0"/>
                        </a:spcBef>
                        <a:spcAft>
                          <a:spcPts val="800"/>
                        </a:spcAft>
                      </a:pPr>
                      <a:r>
                        <a:rPr lang="en-US" sz="1100">
                          <a:effectLst/>
                        </a:rPr>
                        <a:t>Effusion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Present or Absent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257489689"/>
                  </a:ext>
                </a:extLst>
              </a:tr>
              <a:tr h="270271">
                <a:tc>
                  <a:txBody>
                    <a:bodyPr/>
                    <a:lstStyle/>
                    <a:p>
                      <a:pPr marL="0" marR="0" algn="l">
                        <a:lnSpc>
                          <a:spcPct val="107000"/>
                        </a:lnSpc>
                        <a:spcBef>
                          <a:spcPts val="0"/>
                        </a:spcBef>
                        <a:spcAft>
                          <a:spcPts val="800"/>
                        </a:spcAft>
                      </a:pPr>
                      <a:r>
                        <a:rPr lang="en-US" sz="1100">
                          <a:effectLst/>
                        </a:rPr>
                        <a:t>Bone edema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None, Lateral femoral condyle, medial patellar facet, multiple location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435538330"/>
                  </a:ext>
                </a:extLst>
              </a:tr>
              <a:tr h="177694">
                <a:tc>
                  <a:txBody>
                    <a:bodyPr/>
                    <a:lstStyle/>
                    <a:p>
                      <a:pPr marL="0" marR="0" algn="l">
                        <a:lnSpc>
                          <a:spcPct val="107000"/>
                        </a:lnSpc>
                        <a:spcBef>
                          <a:spcPts val="0"/>
                        </a:spcBef>
                        <a:spcAft>
                          <a:spcPts val="0"/>
                        </a:spcAft>
                      </a:pPr>
                      <a:r>
                        <a:rPr lang="en-US" sz="1100">
                          <a:effectLst/>
                        </a:rPr>
                        <a:t>Trochlear bump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Millimeters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657785586"/>
                  </a:ext>
                </a:extLst>
              </a:tr>
              <a:tr h="177694">
                <a:tc>
                  <a:txBody>
                    <a:bodyPr/>
                    <a:lstStyle/>
                    <a:p>
                      <a:pPr marL="0" marR="0" algn="l">
                        <a:lnSpc>
                          <a:spcPct val="107000"/>
                        </a:lnSpc>
                        <a:spcBef>
                          <a:spcPts val="0"/>
                        </a:spcBef>
                        <a:spcAft>
                          <a:spcPts val="800"/>
                        </a:spcAft>
                      </a:pPr>
                      <a:r>
                        <a:rPr lang="en-US" sz="1100">
                          <a:effectLst/>
                        </a:rPr>
                        <a:t>Location of MPFL Injury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none, patella, femur, mid, combined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121949989"/>
                  </a:ext>
                </a:extLst>
              </a:tr>
              <a:tr h="329597">
                <a:tc>
                  <a:txBody>
                    <a:bodyPr/>
                    <a:lstStyle/>
                    <a:p>
                      <a:pPr marL="0" marR="0" algn="l">
                        <a:lnSpc>
                          <a:spcPct val="107000"/>
                        </a:lnSpc>
                        <a:spcBef>
                          <a:spcPts val="0"/>
                        </a:spcBef>
                        <a:spcAft>
                          <a:spcPts val="800"/>
                        </a:spcAft>
                      </a:pPr>
                      <a:r>
                        <a:rPr lang="en-US" sz="1100">
                          <a:effectLst/>
                        </a:rPr>
                        <a:t>Tibial tubercle to trochlear groove distance (TTTG)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Millimeters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468164977"/>
                  </a:ext>
                </a:extLst>
              </a:tr>
              <a:tr h="177694">
                <a:tc>
                  <a:txBody>
                    <a:bodyPr/>
                    <a:lstStyle/>
                    <a:p>
                      <a:pPr marL="0" marR="0" algn="l">
                        <a:lnSpc>
                          <a:spcPct val="107000"/>
                        </a:lnSpc>
                        <a:spcBef>
                          <a:spcPts val="0"/>
                        </a:spcBef>
                        <a:spcAft>
                          <a:spcPts val="800"/>
                        </a:spcAft>
                      </a:pPr>
                      <a:r>
                        <a:rPr lang="en-US" sz="1100">
                          <a:effectLst/>
                        </a:rPr>
                        <a:t>Sulcus angle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Degrees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679639579"/>
                  </a:ext>
                </a:extLst>
              </a:tr>
              <a:tr h="270271">
                <a:tc>
                  <a:txBody>
                    <a:bodyPr/>
                    <a:lstStyle/>
                    <a:p>
                      <a:pPr marL="0" marR="0" algn="l">
                        <a:lnSpc>
                          <a:spcPct val="107000"/>
                        </a:lnSpc>
                        <a:spcBef>
                          <a:spcPts val="0"/>
                        </a:spcBef>
                        <a:spcAft>
                          <a:spcPts val="800"/>
                        </a:spcAft>
                      </a:pPr>
                      <a:r>
                        <a:rPr lang="en-US" sz="1100" dirty="0">
                          <a:effectLst/>
                        </a:rPr>
                        <a:t>Trochlear dysplasia: Dejour classification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Type A, Type B, Type C, Type 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337655300"/>
                  </a:ext>
                </a:extLst>
              </a:tr>
              <a:tr h="177694">
                <a:tc>
                  <a:txBody>
                    <a:bodyPr/>
                    <a:lstStyle/>
                    <a:p>
                      <a:pPr marL="0" marR="0" algn="l">
                        <a:lnSpc>
                          <a:spcPct val="107000"/>
                        </a:lnSpc>
                        <a:spcBef>
                          <a:spcPts val="0"/>
                        </a:spcBef>
                        <a:spcAft>
                          <a:spcPts val="800"/>
                        </a:spcAft>
                      </a:pPr>
                      <a:r>
                        <a:rPr lang="en-US" sz="1100">
                          <a:effectLst/>
                        </a:rPr>
                        <a:t>Patellar tilt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Degrees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4146319859"/>
                  </a:ext>
                </a:extLst>
              </a:tr>
              <a:tr h="195020">
                <a:tc>
                  <a:txBody>
                    <a:bodyPr/>
                    <a:lstStyle/>
                    <a:p>
                      <a:pPr marL="0" marR="0" algn="l">
                        <a:lnSpc>
                          <a:spcPct val="107000"/>
                        </a:lnSpc>
                        <a:spcBef>
                          <a:spcPts val="0"/>
                        </a:spcBef>
                        <a:spcAft>
                          <a:spcPts val="800"/>
                        </a:spcAft>
                      </a:pPr>
                      <a:r>
                        <a:rPr lang="en-US" sz="1100">
                          <a:effectLst/>
                        </a:rPr>
                        <a:t>Patellar subluxation distance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Millimeters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198323657"/>
                  </a:ext>
                </a:extLst>
              </a:tr>
              <a:tr h="177694">
                <a:tc>
                  <a:txBody>
                    <a:bodyPr/>
                    <a:lstStyle/>
                    <a:p>
                      <a:pPr marL="0" marR="0" algn="l">
                        <a:lnSpc>
                          <a:spcPct val="107000"/>
                        </a:lnSpc>
                        <a:spcBef>
                          <a:spcPts val="0"/>
                        </a:spcBef>
                        <a:spcAft>
                          <a:spcPts val="800"/>
                        </a:spcAft>
                      </a:pPr>
                      <a:r>
                        <a:rPr lang="en-US" sz="1100">
                          <a:effectLst/>
                        </a:rPr>
                        <a:t>Osteochondral fracture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Present or Absent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796162621"/>
                  </a:ext>
                </a:extLst>
              </a:tr>
              <a:tr h="177694">
                <a:tc>
                  <a:txBody>
                    <a:bodyPr/>
                    <a:lstStyle/>
                    <a:p>
                      <a:pPr marL="0" marR="0" algn="l">
                        <a:lnSpc>
                          <a:spcPct val="107000"/>
                        </a:lnSpc>
                        <a:spcBef>
                          <a:spcPts val="0"/>
                        </a:spcBef>
                        <a:spcAft>
                          <a:spcPts val="800"/>
                        </a:spcAft>
                      </a:pPr>
                      <a:r>
                        <a:rPr lang="en-US" sz="1100">
                          <a:effectLst/>
                        </a:rPr>
                        <a:t>Cartilage injury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None, patella, trochlea, both, other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3478984246"/>
                  </a:ext>
                </a:extLst>
              </a:tr>
              <a:tr h="177694">
                <a:tc>
                  <a:txBody>
                    <a:bodyPr/>
                    <a:lstStyle/>
                    <a:p>
                      <a:pPr marL="0" marR="0" algn="l">
                        <a:lnSpc>
                          <a:spcPct val="107000"/>
                        </a:lnSpc>
                        <a:spcBef>
                          <a:spcPts val="0"/>
                        </a:spcBef>
                        <a:spcAft>
                          <a:spcPts val="0"/>
                        </a:spcAft>
                      </a:pPr>
                      <a:r>
                        <a:rPr lang="en-US" sz="1100" dirty="0">
                          <a:effectLst/>
                        </a:rPr>
                        <a:t>Trochlear Depth</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tc>
                  <a:txBody>
                    <a:bodyPr/>
                    <a:lstStyle/>
                    <a:p>
                      <a:pPr marL="0" marR="0" algn="ctr">
                        <a:lnSpc>
                          <a:spcPct val="107000"/>
                        </a:lnSpc>
                        <a:spcBef>
                          <a:spcPts val="0"/>
                        </a:spcBef>
                        <a:spcAft>
                          <a:spcPts val="0"/>
                        </a:spcAft>
                      </a:pPr>
                      <a:r>
                        <a:rPr lang="en-US" sz="1100" dirty="0">
                          <a:effectLst/>
                        </a:rPr>
                        <a:t>Millimeters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35961" marR="35961" marT="0" marB="0"/>
                </a:tc>
                <a:extLst>
                  <a:ext uri="{0D108BD9-81ED-4DB2-BD59-A6C34878D82A}">
                    <a16:rowId xmlns="" xmlns:a16="http://schemas.microsoft.com/office/drawing/2014/main" val="2876106453"/>
                  </a:ext>
                </a:extLst>
              </a:tr>
            </a:tbl>
          </a:graphicData>
        </a:graphic>
      </p:graphicFrame>
    </p:spTree>
    <p:extLst>
      <p:ext uri="{BB962C8B-B14F-4D97-AF65-F5344CB8AC3E}">
        <p14:creationId xmlns:p14="http://schemas.microsoft.com/office/powerpoint/2010/main" val="4240531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3B52B6-AC15-46F0-B712-708D7C6A6AF6}"/>
              </a:ext>
            </a:extLst>
          </p:cNvPr>
          <p:cNvSpPr>
            <a:spLocks noGrp="1"/>
          </p:cNvSpPr>
          <p:nvPr>
            <p:ph type="title"/>
          </p:nvPr>
        </p:nvSpPr>
        <p:spPr/>
        <p:txBody>
          <a:bodyPr/>
          <a:lstStyle/>
          <a:p>
            <a:r>
              <a:rPr lang="en-US" dirty="0" smtClean="0"/>
              <a:t>Methods</a:t>
            </a:r>
            <a:r>
              <a:rPr lang="en-US" dirty="0"/>
              <a:t>	</a:t>
            </a:r>
          </a:p>
        </p:txBody>
      </p:sp>
      <p:sp>
        <p:nvSpPr>
          <p:cNvPr id="3" name="Content Placeholder 2">
            <a:extLst>
              <a:ext uri="{FF2B5EF4-FFF2-40B4-BE49-F238E27FC236}">
                <a16:creationId xmlns="" xmlns:a16="http://schemas.microsoft.com/office/drawing/2014/main" id="{C9A13078-5775-4E6F-865D-237FDB988136}"/>
              </a:ext>
            </a:extLst>
          </p:cNvPr>
          <p:cNvSpPr>
            <a:spLocks noGrp="1"/>
          </p:cNvSpPr>
          <p:nvPr>
            <p:ph idx="1"/>
          </p:nvPr>
        </p:nvSpPr>
        <p:spPr/>
        <p:txBody>
          <a:bodyPr>
            <a:normAutofit fontScale="85000" lnSpcReduction="10000"/>
          </a:bodyPr>
          <a:lstStyle/>
          <a:p>
            <a:r>
              <a:rPr lang="en-US" dirty="0"/>
              <a:t>Intraclass correlation coefficients (ICC) were calculated for each </a:t>
            </a:r>
            <a:r>
              <a:rPr lang="en-US" dirty="0" smtClean="0"/>
              <a:t>measurement</a:t>
            </a:r>
            <a:endParaRPr lang="en-US" dirty="0"/>
          </a:p>
          <a:p>
            <a:r>
              <a:rPr lang="en-US" dirty="0" smtClean="0"/>
              <a:t>For all </a:t>
            </a:r>
            <a:r>
              <a:rPr lang="en-US" dirty="0"/>
              <a:t>measurements with </a:t>
            </a:r>
            <a:r>
              <a:rPr lang="en-US" dirty="0" smtClean="0"/>
              <a:t>unacceptable reliability (ICC &lt; 0.6), authors </a:t>
            </a:r>
            <a:r>
              <a:rPr lang="en-US" dirty="0"/>
              <a:t>discussed consensus methods to improve reliability.</a:t>
            </a:r>
          </a:p>
          <a:p>
            <a:r>
              <a:rPr lang="en-US" dirty="0"/>
              <a:t>Raters then re-measured </a:t>
            </a:r>
            <a:r>
              <a:rPr lang="en-US" dirty="0" smtClean="0"/>
              <a:t>a </a:t>
            </a:r>
            <a:r>
              <a:rPr lang="en-US" dirty="0"/>
              <a:t>subset of 20 new patients.</a:t>
            </a:r>
          </a:p>
          <a:p>
            <a:r>
              <a:rPr lang="en-US" dirty="0" smtClean="0"/>
              <a:t>All </a:t>
            </a:r>
            <a:r>
              <a:rPr lang="en-US" dirty="0"/>
              <a:t>measurements with an ICC less than 0.6 after consensus building and </a:t>
            </a:r>
            <a:r>
              <a:rPr lang="en-US" dirty="0" smtClean="0"/>
              <a:t>re-measurement were </a:t>
            </a:r>
            <a:r>
              <a:rPr lang="en-US" dirty="0"/>
              <a:t>considered to be unreliable.</a:t>
            </a:r>
          </a:p>
        </p:txBody>
      </p:sp>
    </p:spTree>
    <p:extLst>
      <p:ext uri="{BB962C8B-B14F-4D97-AF65-F5344CB8AC3E}">
        <p14:creationId xmlns:p14="http://schemas.microsoft.com/office/powerpoint/2010/main" val="221683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D29E7A-41FA-4ACE-8DAE-648C12A1A74C}"/>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 xmlns:a16="http://schemas.microsoft.com/office/drawing/2014/main" id="{8D02AC81-9D45-43DE-8298-9E81A27AE9AF}"/>
              </a:ext>
            </a:extLst>
          </p:cNvPr>
          <p:cNvSpPr>
            <a:spLocks noGrp="1"/>
          </p:cNvSpPr>
          <p:nvPr>
            <p:ph idx="1"/>
          </p:nvPr>
        </p:nvSpPr>
        <p:spPr>
          <a:xfrm>
            <a:off x="609600" y="1278229"/>
            <a:ext cx="10972800" cy="3650216"/>
          </a:xfrm>
        </p:spPr>
        <p:txBody>
          <a:bodyPr>
            <a:normAutofit lnSpcReduction="10000"/>
          </a:bodyPr>
          <a:lstStyle/>
          <a:p>
            <a:r>
              <a:rPr lang="en-US" dirty="0"/>
              <a:t>First round interrater reliability was acceptable for 5 radiographic measurements and 7 MRI measurements.</a:t>
            </a:r>
          </a:p>
          <a:p>
            <a:r>
              <a:rPr lang="en-US" dirty="0"/>
              <a:t>After consensus building 4 additional radiographic measurements </a:t>
            </a:r>
            <a:r>
              <a:rPr lang="en-US" dirty="0" smtClean="0"/>
              <a:t>and 2 </a:t>
            </a:r>
            <a:r>
              <a:rPr lang="en-US" dirty="0"/>
              <a:t>MRI </a:t>
            </a:r>
            <a:r>
              <a:rPr lang="en-US" dirty="0" smtClean="0"/>
              <a:t>measurements were reliable. </a:t>
            </a:r>
            <a:endParaRPr lang="en-US" dirty="0"/>
          </a:p>
          <a:p>
            <a:r>
              <a:rPr lang="en-US" dirty="0"/>
              <a:t>6 radiographic measurements and 3 MRI measurements remained unacceptably unreliable even after consensus training.</a:t>
            </a:r>
          </a:p>
        </p:txBody>
      </p:sp>
    </p:spTree>
    <p:extLst>
      <p:ext uri="{BB962C8B-B14F-4D97-AF65-F5344CB8AC3E}">
        <p14:creationId xmlns:p14="http://schemas.microsoft.com/office/powerpoint/2010/main" val="155951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1897DA-37D9-45B0-BD14-022FCF2D88DC}"/>
              </a:ext>
            </a:extLst>
          </p:cNvPr>
          <p:cNvSpPr>
            <a:spLocks noGrp="1"/>
          </p:cNvSpPr>
          <p:nvPr>
            <p:ph type="title"/>
          </p:nvPr>
        </p:nvSpPr>
        <p:spPr>
          <a:xfrm>
            <a:off x="280737" y="547353"/>
            <a:ext cx="3497179" cy="3342857"/>
          </a:xfrm>
        </p:spPr>
        <p:txBody>
          <a:bodyPr/>
          <a:lstStyle/>
          <a:p>
            <a:endParaRPr lang="en-US" dirty="0"/>
          </a:p>
        </p:txBody>
      </p:sp>
      <p:graphicFrame>
        <p:nvGraphicFramePr>
          <p:cNvPr id="4" name="Content Placeholder 3">
            <a:extLst>
              <a:ext uri="{FF2B5EF4-FFF2-40B4-BE49-F238E27FC236}">
                <a16:creationId xmlns="" xmlns:a16="http://schemas.microsoft.com/office/drawing/2014/main" id="{A7032747-CB6B-4A7E-AFE9-2598E46C081D}"/>
              </a:ext>
            </a:extLst>
          </p:cNvPr>
          <p:cNvGraphicFramePr>
            <a:graphicFrameLocks noGrp="1"/>
          </p:cNvGraphicFramePr>
          <p:nvPr>
            <p:ph idx="1"/>
            <p:extLst>
              <p:ext uri="{D42A27DB-BD31-4B8C-83A1-F6EECF244321}">
                <p14:modId xmlns:p14="http://schemas.microsoft.com/office/powerpoint/2010/main" val="1777384680"/>
              </p:ext>
            </p:extLst>
          </p:nvPr>
        </p:nvGraphicFramePr>
        <p:xfrm>
          <a:off x="0" y="-5084"/>
          <a:ext cx="12192001" cy="6863074"/>
        </p:xfrm>
        <a:graphic>
          <a:graphicData uri="http://schemas.openxmlformats.org/drawingml/2006/table">
            <a:tbl>
              <a:tblPr firstRow="1" firstCol="1" bandRow="1">
                <a:tableStyleId>{5C22544A-7EE6-4342-B048-85BDC9FD1C3A}</a:tableStyleId>
              </a:tblPr>
              <a:tblGrid>
                <a:gridCol w="4410588">
                  <a:extLst>
                    <a:ext uri="{9D8B030D-6E8A-4147-A177-3AD203B41FA5}">
                      <a16:colId xmlns="" xmlns:a16="http://schemas.microsoft.com/office/drawing/2014/main" val="2599883536"/>
                    </a:ext>
                  </a:extLst>
                </a:gridCol>
                <a:gridCol w="878214">
                  <a:extLst>
                    <a:ext uri="{9D8B030D-6E8A-4147-A177-3AD203B41FA5}">
                      <a16:colId xmlns="" xmlns:a16="http://schemas.microsoft.com/office/drawing/2014/main" val="3682063987"/>
                    </a:ext>
                  </a:extLst>
                </a:gridCol>
                <a:gridCol w="975794">
                  <a:extLst>
                    <a:ext uri="{9D8B030D-6E8A-4147-A177-3AD203B41FA5}">
                      <a16:colId xmlns="" xmlns:a16="http://schemas.microsoft.com/office/drawing/2014/main" val="2544284013"/>
                    </a:ext>
                  </a:extLst>
                </a:gridCol>
                <a:gridCol w="878214">
                  <a:extLst>
                    <a:ext uri="{9D8B030D-6E8A-4147-A177-3AD203B41FA5}">
                      <a16:colId xmlns="" xmlns:a16="http://schemas.microsoft.com/office/drawing/2014/main" val="362209522"/>
                    </a:ext>
                  </a:extLst>
                </a:gridCol>
                <a:gridCol w="1073374">
                  <a:extLst>
                    <a:ext uri="{9D8B030D-6E8A-4147-A177-3AD203B41FA5}">
                      <a16:colId xmlns="" xmlns:a16="http://schemas.microsoft.com/office/drawing/2014/main" val="1799566522"/>
                    </a:ext>
                  </a:extLst>
                </a:gridCol>
                <a:gridCol w="1268531">
                  <a:extLst>
                    <a:ext uri="{9D8B030D-6E8A-4147-A177-3AD203B41FA5}">
                      <a16:colId xmlns="" xmlns:a16="http://schemas.microsoft.com/office/drawing/2014/main" val="833829149"/>
                    </a:ext>
                  </a:extLst>
                </a:gridCol>
                <a:gridCol w="1268531">
                  <a:extLst>
                    <a:ext uri="{9D8B030D-6E8A-4147-A177-3AD203B41FA5}">
                      <a16:colId xmlns="" xmlns:a16="http://schemas.microsoft.com/office/drawing/2014/main" val="3759243017"/>
                    </a:ext>
                  </a:extLst>
                </a:gridCol>
                <a:gridCol w="1438755">
                  <a:extLst>
                    <a:ext uri="{9D8B030D-6E8A-4147-A177-3AD203B41FA5}">
                      <a16:colId xmlns="" xmlns:a16="http://schemas.microsoft.com/office/drawing/2014/main" val="2075645672"/>
                    </a:ext>
                  </a:extLst>
                </a:gridCol>
              </a:tblGrid>
              <a:tr h="590061">
                <a:tc>
                  <a:txBody>
                    <a:bodyPr/>
                    <a:lstStyle/>
                    <a:p>
                      <a:pPr marL="0" marR="0" algn="l">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gridSpan="2">
                  <a:txBody>
                    <a:bodyPr/>
                    <a:lstStyle/>
                    <a:p>
                      <a:pPr marL="0" marR="0" algn="ctr">
                        <a:lnSpc>
                          <a:spcPct val="107000"/>
                        </a:lnSpc>
                        <a:spcBef>
                          <a:spcPts val="0"/>
                        </a:spcBef>
                        <a:spcAft>
                          <a:spcPts val="800"/>
                        </a:spcAft>
                      </a:pPr>
                      <a:r>
                        <a:rPr lang="en-US" sz="1100">
                          <a:effectLst/>
                        </a:rPr>
                        <a:t>First Assessment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hMerge="1">
                  <a:txBody>
                    <a:bodyPr/>
                    <a:lstStyle/>
                    <a:p>
                      <a:endParaRPr lang="en-US"/>
                    </a:p>
                  </a:txBody>
                  <a:tcPr/>
                </a:tc>
                <a:tc gridSpan="2">
                  <a:txBody>
                    <a:bodyPr/>
                    <a:lstStyle/>
                    <a:p>
                      <a:pPr marL="0" marR="0" algn="ctr">
                        <a:lnSpc>
                          <a:spcPct val="107000"/>
                        </a:lnSpc>
                        <a:spcBef>
                          <a:spcPts val="0"/>
                        </a:spcBef>
                        <a:spcAft>
                          <a:spcPts val="800"/>
                        </a:spcAft>
                      </a:pPr>
                      <a:r>
                        <a:rPr lang="en-US" sz="1100">
                          <a:effectLst/>
                        </a:rPr>
                        <a:t>Second Assessment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hMerge="1">
                  <a:txBody>
                    <a:bodyPr/>
                    <a:lstStyle/>
                    <a:p>
                      <a:endParaRPr lang="en-US"/>
                    </a:p>
                  </a:txBody>
                  <a:tcPr/>
                </a:tc>
                <a:tc gridSpan="3">
                  <a:txBody>
                    <a:bodyPr/>
                    <a:lstStyle/>
                    <a:p>
                      <a:pPr marL="0" marR="0" algn="ctr">
                        <a:lnSpc>
                          <a:spcPct val="107000"/>
                        </a:lnSpc>
                        <a:spcBef>
                          <a:spcPts val="0"/>
                        </a:spcBef>
                        <a:spcAft>
                          <a:spcPts val="800"/>
                        </a:spcAft>
                      </a:pPr>
                      <a:endParaRPr lang="en-US" sz="1100" dirty="0" smtClean="0">
                        <a:effectLst/>
                      </a:endParaRPr>
                    </a:p>
                    <a:p>
                      <a:pPr marL="0" marR="0" algn="ctr">
                        <a:lnSpc>
                          <a:spcPct val="107000"/>
                        </a:lnSpc>
                        <a:spcBef>
                          <a:spcPts val="0"/>
                        </a:spcBef>
                        <a:spcAft>
                          <a:spcPts val="800"/>
                        </a:spcAft>
                      </a:pPr>
                      <a:r>
                        <a:rPr lang="en-US" sz="1100" dirty="0" smtClean="0">
                          <a:effectLst/>
                        </a:rPr>
                        <a:t>Reliability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833164546"/>
                  </a:ext>
                </a:extLst>
              </a:tr>
              <a:tr h="548494">
                <a:tc>
                  <a:txBody>
                    <a:bodyPr/>
                    <a:lstStyle/>
                    <a:p>
                      <a:pPr marL="0" marR="0" algn="ctr">
                        <a:lnSpc>
                          <a:spcPct val="107000"/>
                        </a:lnSpc>
                        <a:spcBef>
                          <a:spcPts val="0"/>
                        </a:spcBef>
                        <a:spcAft>
                          <a:spcPts val="800"/>
                        </a:spcAft>
                      </a:pPr>
                      <a:endParaRPr lang="en-US" sz="1100" smtClean="0">
                        <a:effectLst/>
                      </a:endParaRPr>
                    </a:p>
                    <a:p>
                      <a:pPr marL="0" marR="0" algn="ctr">
                        <a:lnSpc>
                          <a:spcPct val="107000"/>
                        </a:lnSpc>
                        <a:spcBef>
                          <a:spcPts val="0"/>
                        </a:spcBef>
                        <a:spcAft>
                          <a:spcPts val="800"/>
                        </a:spcAft>
                      </a:pPr>
                      <a:r>
                        <a:rPr lang="en-US" sz="1100" smtClean="0">
                          <a:effectLst/>
                        </a:rPr>
                        <a:t>Variables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ICC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ICC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Initially Reliable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Reliable with Training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Unreliable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696109882"/>
                  </a:ext>
                </a:extLst>
              </a:tr>
              <a:tr h="185163">
                <a:tc>
                  <a:txBody>
                    <a:bodyPr/>
                    <a:lstStyle/>
                    <a:p>
                      <a:pPr marL="0" marR="0" algn="l">
                        <a:lnSpc>
                          <a:spcPct val="107000"/>
                        </a:lnSpc>
                        <a:spcBef>
                          <a:spcPts val="0"/>
                        </a:spcBef>
                        <a:spcAft>
                          <a:spcPts val="800"/>
                        </a:spcAft>
                      </a:pPr>
                      <a:r>
                        <a:rPr lang="en-US" sz="1100">
                          <a:effectLst/>
                        </a:rPr>
                        <a:t>X-Ray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714776343"/>
                  </a:ext>
                </a:extLst>
              </a:tr>
              <a:tr h="185163">
                <a:tc>
                  <a:txBody>
                    <a:bodyPr/>
                    <a:lstStyle/>
                    <a:p>
                      <a:pPr marL="0" marR="0" algn="l">
                        <a:lnSpc>
                          <a:spcPct val="107000"/>
                        </a:lnSpc>
                        <a:spcBef>
                          <a:spcPts val="0"/>
                        </a:spcBef>
                        <a:spcAft>
                          <a:spcPts val="800"/>
                        </a:spcAft>
                      </a:pPr>
                      <a:r>
                        <a:rPr lang="en-US" sz="1100">
                          <a:effectLst/>
                        </a:rPr>
                        <a:t>  Trochlea crossing sign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0.455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4169714396"/>
                  </a:ext>
                </a:extLst>
              </a:tr>
              <a:tr h="185163">
                <a:tc>
                  <a:txBody>
                    <a:bodyPr/>
                    <a:lstStyle/>
                    <a:p>
                      <a:pPr marL="0" marR="0" algn="l">
                        <a:lnSpc>
                          <a:spcPct val="107000"/>
                        </a:lnSpc>
                        <a:spcBef>
                          <a:spcPts val="0"/>
                        </a:spcBef>
                        <a:spcAft>
                          <a:spcPts val="800"/>
                        </a:spcAft>
                      </a:pPr>
                      <a:r>
                        <a:rPr lang="en-US" sz="1100">
                          <a:effectLst/>
                        </a:rPr>
                        <a:t>  Trochlear bump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34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0.205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0.435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958633751"/>
                  </a:ext>
                </a:extLst>
              </a:tr>
              <a:tr h="185163">
                <a:tc>
                  <a:txBody>
                    <a:bodyPr/>
                    <a:lstStyle/>
                    <a:p>
                      <a:pPr marL="0" marR="0" algn="l">
                        <a:lnSpc>
                          <a:spcPct val="107000"/>
                        </a:lnSpc>
                        <a:spcBef>
                          <a:spcPts val="0"/>
                        </a:spcBef>
                        <a:spcAft>
                          <a:spcPts val="800"/>
                        </a:spcAft>
                      </a:pPr>
                      <a:r>
                        <a:rPr lang="en-US" sz="1100">
                          <a:effectLst/>
                        </a:rPr>
                        <a:t>  Double contour sign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34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708874356"/>
                  </a:ext>
                </a:extLst>
              </a:tr>
              <a:tr h="185163">
                <a:tc>
                  <a:txBody>
                    <a:bodyPr/>
                    <a:lstStyle/>
                    <a:p>
                      <a:pPr marL="0" marR="0" algn="l">
                        <a:lnSpc>
                          <a:spcPct val="107000"/>
                        </a:lnSpc>
                        <a:spcBef>
                          <a:spcPts val="0"/>
                        </a:spcBef>
                        <a:spcAft>
                          <a:spcPts val="800"/>
                        </a:spcAft>
                      </a:pPr>
                      <a:r>
                        <a:rPr lang="en-US" sz="1100">
                          <a:effectLst/>
                        </a:rPr>
                        <a:t>  Caton-Deschamps Index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dirty="0">
                          <a:effectLst/>
                        </a:rPr>
                        <a:t>47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644896186"/>
                  </a:ext>
                </a:extLst>
              </a:tr>
              <a:tr h="185163">
                <a:tc>
                  <a:txBody>
                    <a:bodyPr/>
                    <a:lstStyle/>
                    <a:p>
                      <a:pPr marL="0" marR="0" algn="l">
                        <a:lnSpc>
                          <a:spcPct val="107000"/>
                        </a:lnSpc>
                        <a:spcBef>
                          <a:spcPts val="0"/>
                        </a:spcBef>
                        <a:spcAft>
                          <a:spcPts val="800"/>
                        </a:spcAft>
                      </a:pPr>
                      <a:r>
                        <a:rPr lang="en-US" sz="1100">
                          <a:effectLst/>
                        </a:rPr>
                        <a:t>  Medial patella avulsion fracture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0.43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0.779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120587673"/>
                  </a:ext>
                </a:extLst>
              </a:tr>
              <a:tr h="185163">
                <a:tc>
                  <a:txBody>
                    <a:bodyPr/>
                    <a:lstStyle/>
                    <a:p>
                      <a:pPr marL="0" marR="0" algn="l">
                        <a:lnSpc>
                          <a:spcPct val="107000"/>
                        </a:lnSpc>
                        <a:spcBef>
                          <a:spcPts val="0"/>
                        </a:spcBef>
                        <a:spcAft>
                          <a:spcPts val="800"/>
                        </a:spcAft>
                      </a:pPr>
                      <a:r>
                        <a:rPr lang="en-US" sz="1100">
                          <a:effectLst/>
                        </a:rPr>
                        <a:t>  Lateral patellofemoral angle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0.768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4086318524"/>
                  </a:ext>
                </a:extLst>
              </a:tr>
              <a:tr h="362559">
                <a:tc>
                  <a:txBody>
                    <a:bodyPr/>
                    <a:lstStyle/>
                    <a:p>
                      <a:pPr marL="0" marR="0" algn="l">
                        <a:lnSpc>
                          <a:spcPct val="107000"/>
                        </a:lnSpc>
                        <a:spcBef>
                          <a:spcPts val="0"/>
                        </a:spcBef>
                        <a:spcAft>
                          <a:spcPts val="800"/>
                        </a:spcAft>
                      </a:pPr>
                      <a:r>
                        <a:rPr lang="en-US" sz="1100">
                          <a:effectLst/>
                        </a:rPr>
                        <a:t>  Lateral patellofemoral tilt (leave as unreliable)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0.256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45805617"/>
                  </a:ext>
                </a:extLst>
              </a:tr>
              <a:tr h="185163">
                <a:tc>
                  <a:txBody>
                    <a:bodyPr/>
                    <a:lstStyle/>
                    <a:p>
                      <a:pPr marL="0" marR="0" algn="l">
                        <a:lnSpc>
                          <a:spcPct val="107000"/>
                        </a:lnSpc>
                        <a:spcBef>
                          <a:spcPts val="0"/>
                        </a:spcBef>
                        <a:spcAft>
                          <a:spcPts val="800"/>
                        </a:spcAft>
                      </a:pPr>
                      <a:r>
                        <a:rPr lang="en-US" sz="1100">
                          <a:effectLst/>
                        </a:rPr>
                        <a:t>  Congruence angle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-0.133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0.768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130191044"/>
                  </a:ext>
                </a:extLst>
              </a:tr>
              <a:tr h="185163">
                <a:tc>
                  <a:txBody>
                    <a:bodyPr/>
                    <a:lstStyle/>
                    <a:p>
                      <a:pPr marL="0" marR="0" algn="l">
                        <a:lnSpc>
                          <a:spcPct val="107000"/>
                        </a:lnSpc>
                        <a:spcBef>
                          <a:spcPts val="0"/>
                        </a:spcBef>
                        <a:spcAft>
                          <a:spcPts val="800"/>
                        </a:spcAft>
                      </a:pPr>
                      <a:r>
                        <a:rPr lang="en-US" sz="1100">
                          <a:effectLst/>
                        </a:rPr>
                        <a:t>  Patellofemoral arthritis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0.111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-0.062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138101621"/>
                  </a:ext>
                </a:extLst>
              </a:tr>
              <a:tr h="185163">
                <a:tc>
                  <a:txBody>
                    <a:bodyPr/>
                    <a:lstStyle/>
                    <a:p>
                      <a:pPr marL="0" marR="0" algn="l">
                        <a:lnSpc>
                          <a:spcPct val="107000"/>
                        </a:lnSpc>
                        <a:spcBef>
                          <a:spcPts val="0"/>
                        </a:spcBef>
                        <a:spcAft>
                          <a:spcPts val="800"/>
                        </a:spcAft>
                      </a:pPr>
                      <a:r>
                        <a:rPr lang="en-US" sz="1100">
                          <a:effectLst/>
                        </a:rPr>
                        <a:t>  Kellgren-Lawrence: medial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522315979"/>
                  </a:ext>
                </a:extLst>
              </a:tr>
              <a:tr h="185163">
                <a:tc>
                  <a:txBody>
                    <a:bodyPr/>
                    <a:lstStyle/>
                    <a:p>
                      <a:pPr marL="0" marR="0" algn="l">
                        <a:lnSpc>
                          <a:spcPct val="107000"/>
                        </a:lnSpc>
                        <a:spcBef>
                          <a:spcPts val="0"/>
                        </a:spcBef>
                        <a:spcAft>
                          <a:spcPts val="800"/>
                        </a:spcAft>
                      </a:pPr>
                      <a:r>
                        <a:rPr lang="en-US" sz="1100">
                          <a:effectLst/>
                        </a:rPr>
                        <a:t>  Kellgren-Lawrence: lateral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55283840"/>
                  </a:ext>
                </a:extLst>
              </a:tr>
              <a:tr h="185163">
                <a:tc>
                  <a:txBody>
                    <a:bodyPr/>
                    <a:lstStyle/>
                    <a:p>
                      <a:pPr marL="0" marR="0" algn="l">
                        <a:lnSpc>
                          <a:spcPct val="107000"/>
                        </a:lnSpc>
                        <a:spcBef>
                          <a:spcPts val="0"/>
                        </a:spcBef>
                        <a:spcAft>
                          <a:spcPts val="800"/>
                        </a:spcAft>
                      </a:pPr>
                      <a:r>
                        <a:rPr lang="en-US" sz="1100">
                          <a:effectLst/>
                        </a:rPr>
                        <a:t>  Leg length inequality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0.092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0.925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550887034"/>
                  </a:ext>
                </a:extLst>
              </a:tr>
              <a:tr h="185163">
                <a:tc>
                  <a:txBody>
                    <a:bodyPr/>
                    <a:lstStyle/>
                    <a:p>
                      <a:pPr marL="0" marR="0" algn="l">
                        <a:lnSpc>
                          <a:spcPct val="107000"/>
                        </a:lnSpc>
                        <a:spcBef>
                          <a:spcPts val="0"/>
                        </a:spcBef>
                        <a:spcAft>
                          <a:spcPts val="800"/>
                        </a:spcAft>
                      </a:pPr>
                      <a:r>
                        <a:rPr lang="en-US" sz="1100">
                          <a:effectLst/>
                        </a:rPr>
                        <a:t>  Leg length difference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0.985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419445616"/>
                  </a:ext>
                </a:extLst>
              </a:tr>
              <a:tr h="185163">
                <a:tc>
                  <a:txBody>
                    <a:bodyPr/>
                    <a:lstStyle/>
                    <a:p>
                      <a:pPr marL="0" marR="0" algn="l">
                        <a:lnSpc>
                          <a:spcPct val="107000"/>
                        </a:lnSpc>
                        <a:spcBef>
                          <a:spcPts val="0"/>
                        </a:spcBef>
                        <a:spcAft>
                          <a:spcPts val="800"/>
                        </a:spcAft>
                      </a:pPr>
                      <a:r>
                        <a:rPr lang="en-US" sz="1100">
                          <a:effectLst/>
                        </a:rPr>
                        <a:t>  Mechanical axis: left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0.777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873077089"/>
                  </a:ext>
                </a:extLst>
              </a:tr>
              <a:tr h="185163">
                <a:tc>
                  <a:txBody>
                    <a:bodyPr/>
                    <a:lstStyle/>
                    <a:p>
                      <a:pPr marL="0" marR="0" algn="l">
                        <a:lnSpc>
                          <a:spcPct val="107000"/>
                        </a:lnSpc>
                        <a:spcBef>
                          <a:spcPts val="0"/>
                        </a:spcBef>
                        <a:spcAft>
                          <a:spcPts val="800"/>
                        </a:spcAft>
                      </a:pPr>
                      <a:r>
                        <a:rPr lang="en-US" sz="1100">
                          <a:effectLst/>
                        </a:rPr>
                        <a:t>  Mechanical axis: right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0.665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771229591"/>
                  </a:ext>
                </a:extLst>
              </a:tr>
              <a:tr h="185163">
                <a:tc>
                  <a:txBody>
                    <a:bodyPr/>
                    <a:lstStyle/>
                    <a:p>
                      <a:pPr marL="0" marR="0" algn="l">
                        <a:lnSpc>
                          <a:spcPct val="107000"/>
                        </a:lnSpc>
                        <a:spcBef>
                          <a:spcPts val="0"/>
                        </a:spcBef>
                        <a:spcAft>
                          <a:spcPts val="800"/>
                        </a:spcAft>
                      </a:pPr>
                      <a:r>
                        <a:rPr lang="en-US" sz="1100">
                          <a:effectLst/>
                        </a:rPr>
                        <a:t>MRI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15683531"/>
                  </a:ext>
                </a:extLst>
              </a:tr>
              <a:tr h="185163">
                <a:tc>
                  <a:txBody>
                    <a:bodyPr/>
                    <a:lstStyle/>
                    <a:p>
                      <a:pPr marL="0" marR="0" algn="l">
                        <a:lnSpc>
                          <a:spcPct val="107000"/>
                        </a:lnSpc>
                        <a:spcBef>
                          <a:spcPts val="0"/>
                        </a:spcBef>
                        <a:spcAft>
                          <a:spcPts val="800"/>
                        </a:spcAft>
                      </a:pPr>
                      <a:r>
                        <a:rPr lang="en-US" sz="1100">
                          <a:effectLst/>
                        </a:rPr>
                        <a:t>  Effusion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0.866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806645080"/>
                  </a:ext>
                </a:extLst>
              </a:tr>
              <a:tr h="185163">
                <a:tc>
                  <a:txBody>
                    <a:bodyPr/>
                    <a:lstStyle/>
                    <a:p>
                      <a:pPr marL="0" marR="0" algn="l">
                        <a:lnSpc>
                          <a:spcPct val="107000"/>
                        </a:lnSpc>
                        <a:spcBef>
                          <a:spcPts val="0"/>
                        </a:spcBef>
                        <a:spcAft>
                          <a:spcPts val="800"/>
                        </a:spcAft>
                      </a:pPr>
                      <a:r>
                        <a:rPr lang="en-US" sz="1100">
                          <a:effectLst/>
                        </a:rPr>
                        <a:t>  Bone bruise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0.961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595188738"/>
                  </a:ext>
                </a:extLst>
              </a:tr>
              <a:tr h="185163">
                <a:tc>
                  <a:txBody>
                    <a:bodyPr/>
                    <a:lstStyle/>
                    <a:p>
                      <a:pPr marL="0" marR="0" algn="l">
                        <a:lnSpc>
                          <a:spcPct val="107000"/>
                        </a:lnSpc>
                        <a:spcBef>
                          <a:spcPts val="0"/>
                        </a:spcBef>
                        <a:spcAft>
                          <a:spcPts val="800"/>
                        </a:spcAft>
                      </a:pPr>
                      <a:r>
                        <a:rPr lang="en-US" sz="1100" dirty="0">
                          <a:effectLst/>
                        </a:rPr>
                        <a:t>  Location of MPFL injury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0.639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dirty="0">
                          <a:effectLst/>
                        </a:rPr>
                        <a:t>X</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189010773"/>
                  </a:ext>
                </a:extLst>
              </a:tr>
              <a:tr h="185163">
                <a:tc>
                  <a:txBody>
                    <a:bodyPr/>
                    <a:lstStyle/>
                    <a:p>
                      <a:pPr marL="0" marR="0" algn="l">
                        <a:lnSpc>
                          <a:spcPct val="107000"/>
                        </a:lnSpc>
                        <a:spcBef>
                          <a:spcPts val="0"/>
                        </a:spcBef>
                        <a:spcAft>
                          <a:spcPts val="800"/>
                        </a:spcAft>
                      </a:pPr>
                      <a:r>
                        <a:rPr lang="en-US" sz="1100">
                          <a:effectLst/>
                        </a:rPr>
                        <a:t>  TT-TG distance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0.706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4275285108"/>
                  </a:ext>
                </a:extLst>
              </a:tr>
              <a:tr h="185163">
                <a:tc>
                  <a:txBody>
                    <a:bodyPr/>
                    <a:lstStyle/>
                    <a:p>
                      <a:pPr marL="0" marR="0" algn="l">
                        <a:lnSpc>
                          <a:spcPct val="107000"/>
                        </a:lnSpc>
                        <a:spcBef>
                          <a:spcPts val="0"/>
                        </a:spcBef>
                        <a:spcAft>
                          <a:spcPts val="800"/>
                        </a:spcAft>
                      </a:pPr>
                      <a:r>
                        <a:rPr lang="en-US" sz="1100">
                          <a:effectLst/>
                        </a:rPr>
                        <a:t>  Trochlear bump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0.861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57755526"/>
                  </a:ext>
                </a:extLst>
              </a:tr>
              <a:tr h="362559">
                <a:tc>
                  <a:txBody>
                    <a:bodyPr/>
                    <a:lstStyle/>
                    <a:p>
                      <a:pPr marL="0" marR="0" algn="l">
                        <a:lnSpc>
                          <a:spcPct val="107000"/>
                        </a:lnSpc>
                        <a:spcBef>
                          <a:spcPts val="0"/>
                        </a:spcBef>
                        <a:spcAft>
                          <a:spcPts val="800"/>
                        </a:spcAft>
                      </a:pPr>
                      <a:r>
                        <a:rPr lang="en-US" sz="1100">
                          <a:effectLst/>
                        </a:rPr>
                        <a:t>  Trochlear dysplasia: Dejour classification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dirty="0">
                          <a:effectLst/>
                        </a:rPr>
                        <a:t>0.174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0.211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618378417"/>
                  </a:ext>
                </a:extLst>
              </a:tr>
              <a:tr h="185163">
                <a:tc>
                  <a:txBody>
                    <a:bodyPr/>
                    <a:lstStyle/>
                    <a:p>
                      <a:pPr marL="0" marR="0" algn="l">
                        <a:lnSpc>
                          <a:spcPct val="107000"/>
                        </a:lnSpc>
                        <a:spcBef>
                          <a:spcPts val="0"/>
                        </a:spcBef>
                        <a:spcAft>
                          <a:spcPts val="800"/>
                        </a:spcAft>
                      </a:pPr>
                      <a:r>
                        <a:rPr lang="en-US" sz="1100">
                          <a:effectLst/>
                        </a:rPr>
                        <a:t>  Sulcus angle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0.339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0.684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405792577"/>
                  </a:ext>
                </a:extLst>
              </a:tr>
              <a:tr h="185163">
                <a:tc>
                  <a:txBody>
                    <a:bodyPr/>
                    <a:lstStyle/>
                    <a:p>
                      <a:pPr marL="0" marR="0" algn="l">
                        <a:lnSpc>
                          <a:spcPct val="107000"/>
                        </a:lnSpc>
                        <a:spcBef>
                          <a:spcPts val="0"/>
                        </a:spcBef>
                        <a:spcAft>
                          <a:spcPts val="800"/>
                        </a:spcAft>
                      </a:pPr>
                      <a:r>
                        <a:rPr lang="en-US" sz="1100">
                          <a:effectLst/>
                        </a:rPr>
                        <a:t>  Patellar tilt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0.841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26408920"/>
                  </a:ext>
                </a:extLst>
              </a:tr>
              <a:tr h="185163">
                <a:tc>
                  <a:txBody>
                    <a:bodyPr/>
                    <a:lstStyle/>
                    <a:p>
                      <a:pPr marL="0" marR="0" algn="l">
                        <a:lnSpc>
                          <a:spcPct val="107000"/>
                        </a:lnSpc>
                        <a:spcBef>
                          <a:spcPts val="0"/>
                        </a:spcBef>
                        <a:spcAft>
                          <a:spcPts val="800"/>
                        </a:spcAft>
                      </a:pPr>
                      <a:r>
                        <a:rPr lang="en-US" sz="1100">
                          <a:effectLst/>
                        </a:rPr>
                        <a:t>  Patellar subluxation distance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0.552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0.561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3589297676"/>
                  </a:ext>
                </a:extLst>
              </a:tr>
              <a:tr h="185163">
                <a:tc>
                  <a:txBody>
                    <a:bodyPr/>
                    <a:lstStyle/>
                    <a:p>
                      <a:pPr marL="0" marR="0" algn="l">
                        <a:lnSpc>
                          <a:spcPct val="107000"/>
                        </a:lnSpc>
                        <a:spcBef>
                          <a:spcPts val="0"/>
                        </a:spcBef>
                        <a:spcAft>
                          <a:spcPts val="800"/>
                        </a:spcAft>
                      </a:pPr>
                      <a:r>
                        <a:rPr lang="en-US" sz="1100" dirty="0">
                          <a:effectLst/>
                        </a:rPr>
                        <a:t>  Osteochondral fracture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0.322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-0.108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167082409"/>
                  </a:ext>
                </a:extLst>
              </a:tr>
              <a:tr h="185163">
                <a:tc>
                  <a:txBody>
                    <a:bodyPr/>
                    <a:lstStyle/>
                    <a:p>
                      <a:pPr marL="0" marR="0" algn="l">
                        <a:lnSpc>
                          <a:spcPct val="107000"/>
                        </a:lnSpc>
                        <a:spcBef>
                          <a:spcPts val="0"/>
                        </a:spcBef>
                        <a:spcAft>
                          <a:spcPts val="800"/>
                        </a:spcAft>
                      </a:pPr>
                      <a:r>
                        <a:rPr lang="en-US" sz="1100">
                          <a:effectLst/>
                        </a:rPr>
                        <a:t>  Cartilage injury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800"/>
                        </a:spcAft>
                      </a:pPr>
                      <a:r>
                        <a:rPr lang="en-US" sz="1100">
                          <a:effectLst/>
                        </a:rPr>
                        <a:t>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0.245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0.686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2586185447"/>
                  </a:ext>
                </a:extLst>
              </a:tr>
              <a:tr h="185163">
                <a:tc>
                  <a:txBody>
                    <a:bodyPr/>
                    <a:lstStyle/>
                    <a:p>
                      <a:pPr marL="0" marR="0" algn="l">
                        <a:lnSpc>
                          <a:spcPct val="107000"/>
                        </a:lnSpc>
                        <a:spcBef>
                          <a:spcPts val="0"/>
                        </a:spcBef>
                        <a:spcAft>
                          <a:spcPts val="0"/>
                        </a:spcAft>
                      </a:pPr>
                      <a:r>
                        <a:rPr lang="en-US" sz="1100" dirty="0">
                          <a:effectLst/>
                        </a:rPr>
                        <a:t>  Trochlear Depth</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tc>
                <a:tc>
                  <a:txBody>
                    <a:bodyPr/>
                    <a:lstStyle/>
                    <a:p>
                      <a:pPr marL="0" marR="0" algn="ctr">
                        <a:lnSpc>
                          <a:spcPct val="107000"/>
                        </a:lnSpc>
                        <a:spcBef>
                          <a:spcPts val="0"/>
                        </a:spcBef>
                        <a:spcAft>
                          <a:spcPts val="0"/>
                        </a:spcAft>
                      </a:pPr>
                      <a:r>
                        <a:rPr lang="en-US" sz="1100" dirty="0">
                          <a:effectLst/>
                        </a:rPr>
                        <a:t>20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0.743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X</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tc>
                  <a:txBody>
                    <a:bodyPr/>
                    <a:lstStyle/>
                    <a:p>
                      <a:pPr marL="0" marR="0" algn="ctr">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1681" marR="41681" marT="0" marB="0" anchor="ctr"/>
                </a:tc>
                <a:extLst>
                  <a:ext uri="{0D108BD9-81ED-4DB2-BD59-A6C34878D82A}">
                    <a16:rowId xmlns="" xmlns:a16="http://schemas.microsoft.com/office/drawing/2014/main" val="143588412"/>
                  </a:ext>
                </a:extLst>
              </a:tr>
            </a:tbl>
          </a:graphicData>
        </a:graphic>
      </p:graphicFrame>
    </p:spTree>
    <p:extLst>
      <p:ext uri="{BB962C8B-B14F-4D97-AF65-F5344CB8AC3E}">
        <p14:creationId xmlns:p14="http://schemas.microsoft.com/office/powerpoint/2010/main" val="2692677277"/>
      </p:ext>
    </p:extLst>
  </p:cSld>
  <p:clrMapOvr>
    <a:masterClrMapping/>
  </p:clrMapOvr>
</p:sld>
</file>

<file path=ppt/theme/theme1.xml><?xml version="1.0" encoding="utf-8"?>
<a:theme xmlns:a="http://schemas.openxmlformats.org/drawingml/2006/main" name="Pattern_16_9_Gree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B41B278-91B8-7A4E-9EF3-8D21CA009BC0}" vid="{1C591565-8E6A-0E42-972A-3A31CCD1866C}"/>
    </a:ext>
  </a:extLst>
</a:theme>
</file>

<file path=ppt/theme/theme2.xml><?xml version="1.0" encoding="utf-8"?>
<a:theme xmlns:a="http://schemas.openxmlformats.org/drawingml/2006/main" name="Custom Desig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2">
      <a:dk1>
        <a:srgbClr val="565A5C"/>
      </a:dk1>
      <a:lt1>
        <a:sysClr val="window" lastClr="FFFFFF"/>
      </a:lt1>
      <a:dk2>
        <a:srgbClr val="808080"/>
      </a:dk2>
      <a:lt2>
        <a:srgbClr val="B3B3B3"/>
      </a:lt2>
      <a:accent1>
        <a:srgbClr val="009CB1"/>
      </a:accent1>
      <a:accent2>
        <a:srgbClr val="77BC1F"/>
      </a:accent2>
      <a:accent3>
        <a:srgbClr val="A1CD3A"/>
      </a:accent3>
      <a:accent4>
        <a:srgbClr val="9AD1DC"/>
      </a:accent4>
      <a:accent5>
        <a:srgbClr val="6EC4E9"/>
      </a:accent5>
      <a:accent6>
        <a:srgbClr val="E7417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Pattern_16_9_Green.potx</Template>
  <TotalTime>131</TotalTime>
  <Words>1382</Words>
  <Application>Microsoft Office PowerPoint</Application>
  <PresentationFormat>Widescreen</PresentationFormat>
  <Paragraphs>383</Paragraphs>
  <Slides>12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Helvetica Neue</vt:lpstr>
      <vt:lpstr>Times New Roman</vt:lpstr>
      <vt:lpstr>Pattern_16_9_Green</vt:lpstr>
      <vt:lpstr>Custom Design</vt:lpstr>
      <vt:lpstr>1_Custom Design</vt:lpstr>
      <vt:lpstr>Many Radiologic Indices for Patellofemoral Instability Are Unreliable: A Radiologic Interrater Reliability Study</vt:lpstr>
      <vt:lpstr>Disclosure</vt:lpstr>
      <vt:lpstr>Introduction</vt:lpstr>
      <vt:lpstr>Purpose</vt:lpstr>
      <vt:lpstr>Methods</vt:lpstr>
      <vt:lpstr>PowerPoint Presentation</vt:lpstr>
      <vt:lpstr>Methods </vt:lpstr>
      <vt:lpstr>Results</vt:lpstr>
      <vt:lpstr>PowerPoint Presentation</vt:lpstr>
      <vt:lpstr>Results</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Diederichs, Anna</dc:creator>
  <cp:lastModifiedBy>Veerkamp, Matthew</cp:lastModifiedBy>
  <cp:revision>16</cp:revision>
  <dcterms:created xsi:type="dcterms:W3CDTF">2016-06-30T12:45:50Z</dcterms:created>
  <dcterms:modified xsi:type="dcterms:W3CDTF">2021-09-14T19:18:10Z</dcterms:modified>
</cp:coreProperties>
</file>