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8" r:id="rId2"/>
    <p:sldMasterId id="2147483667" r:id="rId3"/>
  </p:sldMasterIdLst>
  <p:sldIdLst>
    <p:sldId id="256" r:id="rId4"/>
    <p:sldId id="258" r:id="rId5"/>
    <p:sldId id="260" r:id="rId6"/>
    <p:sldId id="265" r:id="rId7"/>
    <p:sldId id="264" r:id="rId8"/>
    <p:sldId id="266" r:id="rId9"/>
    <p:sldId id="263" r:id="rId10"/>
    <p:sldId id="268" r:id="rId11"/>
    <p:sldId id="267" r:id="rId12"/>
    <p:sldId id="262" r:id="rId13"/>
    <p:sldId id="25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91"/>
    <p:restoredTop sz="94682"/>
  </p:normalViewPr>
  <p:slideViewPr>
    <p:cSldViewPr snapToGrid="0" snapToObjects="1">
      <p:cViewPr varScale="1">
        <p:scale>
          <a:sx n="70" d="100"/>
          <a:sy n="70" d="100"/>
        </p:scale>
        <p:origin x="43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86B64AF-4F30-7449-A503-95C715193FA0}"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887B4-0AE5-AB4B-98FD-2DD14B61BCEF}" type="slidenum">
              <a:rPr lang="en-US" smtClean="0"/>
              <a:t>‹#›</a:t>
            </a:fld>
            <a:endParaRPr lang="en-US"/>
          </a:p>
        </p:txBody>
      </p:sp>
      <p:sp>
        <p:nvSpPr>
          <p:cNvPr id="9" name="Title 1"/>
          <p:cNvSpPr>
            <a:spLocks noGrp="1"/>
          </p:cNvSpPr>
          <p:nvPr>
            <p:ph type="ctrTitle"/>
          </p:nvPr>
        </p:nvSpPr>
        <p:spPr>
          <a:xfrm>
            <a:off x="838200" y="1371599"/>
            <a:ext cx="9144000" cy="2138363"/>
          </a:xfrm>
        </p:spPr>
        <p:txBody>
          <a:bodyPr anchor="b"/>
          <a:lstStyle>
            <a:lvl1pPr algn="l">
              <a:defRPr sz="6000"/>
            </a:lvl1pPr>
          </a:lstStyle>
          <a:p>
            <a:r>
              <a:rPr lang="en-US" dirty="0"/>
              <a:t>Click to edit Master title style</a:t>
            </a:r>
          </a:p>
        </p:txBody>
      </p:sp>
      <p:sp>
        <p:nvSpPr>
          <p:cNvPr id="10" name="Subtitle 2"/>
          <p:cNvSpPr>
            <a:spLocks noGrp="1"/>
          </p:cNvSpPr>
          <p:nvPr>
            <p:ph type="subTitle" idx="1"/>
          </p:nvPr>
        </p:nvSpPr>
        <p:spPr>
          <a:xfrm>
            <a:off x="8382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51404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0"/>
            <a:ext cx="10972800" cy="37070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837808-9EA8-0546-B3A0-3C354F8812A3}"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3466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837808-9EA8-0546-B3A0-3C354F8812A3}"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Title 1"/>
          <p:cNvSpPr txBox="1">
            <a:spLocks/>
          </p:cNvSpPr>
          <p:nvPr userDrawn="1"/>
        </p:nvSpPr>
        <p:spPr>
          <a:xfrm>
            <a:off x="963613" y="3866695"/>
            <a:ext cx="10363200" cy="1362075"/>
          </a:xfrm>
          <a:prstGeom prst="rect">
            <a:avLst/>
          </a:prstGeom>
        </p:spPr>
        <p:txBody>
          <a:bodyPr vert="horz" lIns="91440" tIns="45720" rIns="91440" bIns="45720" rtlCol="0" anchor="t">
            <a:normAutofit/>
          </a:bodyPr>
          <a:lstStyle>
            <a:lvl1pPr algn="l" defTabSz="457200" rtl="0" eaLnBrk="1" latinLnBrk="0" hangingPunct="1">
              <a:spcBef>
                <a:spcPct val="0"/>
              </a:spcBef>
              <a:buNone/>
              <a:defRPr sz="4000" b="1" kern="1200" cap="all">
                <a:solidFill>
                  <a:schemeClr val="tx1"/>
                </a:solidFill>
                <a:latin typeface="+mj-lt"/>
                <a:ea typeface="+mj-ea"/>
                <a:cs typeface="+mj-cs"/>
              </a:defRPr>
            </a:lvl1pPr>
          </a:lstStyle>
          <a:p>
            <a:r>
              <a:rPr lang="en-US"/>
              <a:t>Click to edit Master title style</a:t>
            </a:r>
          </a:p>
        </p:txBody>
      </p:sp>
      <p:sp>
        <p:nvSpPr>
          <p:cNvPr id="7" name="Text Placeholder 2"/>
          <p:cNvSpPr>
            <a:spLocks noGrp="1"/>
          </p:cNvSpPr>
          <p:nvPr>
            <p:ph type="body" idx="12"/>
          </p:nvPr>
        </p:nvSpPr>
        <p:spPr>
          <a:xfrm>
            <a:off x="963613" y="2366508"/>
            <a:ext cx="10363200" cy="1500187"/>
          </a:xfrm>
        </p:spPr>
        <p:txBody>
          <a:bodyPr anchor="b"/>
          <a:lstStyle>
            <a:lvl1pPr marL="0" indent="0">
              <a:buNone/>
              <a:defRPr sz="2000">
                <a:solidFill>
                  <a:srgbClr val="565A5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322301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368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368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837808-9EA8-0546-B3A0-3C354F8812A3}"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10343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6B64AF-4F30-7449-A503-95C715193FA0}"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887B4-0AE5-AB4B-98FD-2DD14B61BCEF}" type="slidenum">
              <a:rPr lang="en-US" smtClean="0"/>
              <a:t>‹#›</a:t>
            </a:fld>
            <a:endParaRPr lang="en-US"/>
          </a:p>
        </p:txBody>
      </p:sp>
    </p:spTree>
    <p:extLst>
      <p:ext uri="{BB962C8B-B14F-4D97-AF65-F5344CB8AC3E}">
        <p14:creationId xmlns:p14="http://schemas.microsoft.com/office/powerpoint/2010/main" val="4532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86B64AF-4F30-7449-A503-95C715193FA0}"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887B4-0AE5-AB4B-98FD-2DD14B61BCEF}" type="slidenum">
              <a:rPr lang="en-US" smtClean="0"/>
              <a:t>‹#›</a:t>
            </a:fld>
            <a:endParaRPr lang="en-US"/>
          </a:p>
        </p:txBody>
      </p:sp>
      <p:sp>
        <p:nvSpPr>
          <p:cNvPr id="7" name="Title 1"/>
          <p:cNvSpPr>
            <a:spLocks noGrp="1"/>
          </p:cNvSpPr>
          <p:nvPr>
            <p:ph type="title"/>
          </p:nvPr>
        </p:nvSpPr>
        <p:spPr>
          <a:xfrm>
            <a:off x="963613" y="3866695"/>
            <a:ext cx="10363200" cy="1362075"/>
          </a:xfrm>
        </p:spPr>
        <p:txBody>
          <a:bodyPr anchor="t"/>
          <a:lstStyle>
            <a:lvl1pPr algn="l">
              <a:defRPr sz="4000" b="1" cap="all"/>
            </a:lvl1pPr>
          </a:lstStyle>
          <a:p>
            <a:r>
              <a:rPr lang="en-US" dirty="0"/>
              <a:t>Click to edit Master title style</a:t>
            </a:r>
          </a:p>
        </p:txBody>
      </p:sp>
      <p:sp>
        <p:nvSpPr>
          <p:cNvPr id="8" name="Text Placeholder 2"/>
          <p:cNvSpPr>
            <a:spLocks noGrp="1"/>
          </p:cNvSpPr>
          <p:nvPr>
            <p:ph type="body" idx="1"/>
          </p:nvPr>
        </p:nvSpPr>
        <p:spPr>
          <a:xfrm>
            <a:off x="963613" y="2366508"/>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907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844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844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6B64AF-4F30-7449-A503-95C715193FA0}"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887B4-0AE5-AB4B-98FD-2DD14B61BCEF}" type="slidenum">
              <a:rPr lang="en-US" smtClean="0"/>
              <a:t>‹#›</a:t>
            </a:fld>
            <a:endParaRPr lang="en-US"/>
          </a:p>
        </p:txBody>
      </p:sp>
    </p:spTree>
    <p:extLst>
      <p:ext uri="{BB962C8B-B14F-4D97-AF65-F5344CB8AC3E}">
        <p14:creationId xmlns:p14="http://schemas.microsoft.com/office/powerpoint/2010/main" val="164642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09600" y="6356350"/>
            <a:ext cx="2844800" cy="365125"/>
          </a:xfrm>
        </p:spPr>
        <p:txBody>
          <a:bodyPr/>
          <a:lstStyle/>
          <a:p>
            <a:fld id="{834921E8-8092-144C-B40A-B56247DFD24B}"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7" name="Title 1"/>
          <p:cNvSpPr>
            <a:spLocks noGrp="1"/>
          </p:cNvSpPr>
          <p:nvPr>
            <p:ph type="ctrTitle"/>
          </p:nvPr>
        </p:nvSpPr>
        <p:spPr>
          <a:xfrm>
            <a:off x="609600" y="1371599"/>
            <a:ext cx="9144000" cy="2138363"/>
          </a:xfrm>
        </p:spPr>
        <p:txBody>
          <a:bodyPr anchor="b"/>
          <a:lstStyle>
            <a:lvl1pPr algn="l">
              <a:defRPr sz="6000"/>
            </a:lvl1pPr>
          </a:lstStyle>
          <a:p>
            <a:r>
              <a:rPr lang="en-US" dirty="0"/>
              <a:t>Click to edit Master title style</a:t>
            </a:r>
          </a:p>
        </p:txBody>
      </p:sp>
      <p:sp>
        <p:nvSpPr>
          <p:cNvPr id="8" name="Subtitle 2"/>
          <p:cNvSpPr>
            <a:spLocks noGrp="1"/>
          </p:cNvSpPr>
          <p:nvPr>
            <p:ph type="subTitle" idx="1"/>
          </p:nvPr>
        </p:nvSpPr>
        <p:spPr>
          <a:xfrm>
            <a:off x="6096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85494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1"/>
            <a:ext cx="10972800" cy="3650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4921E8-8092-144C-B40A-B56247DFD24B}"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02179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3866695"/>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613" y="2366508"/>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4921E8-8092-144C-B40A-B56247DFD24B}"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70319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368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368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4921E8-8092-144C-B40A-B56247DFD24B}"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2052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09600" y="6356350"/>
            <a:ext cx="2844800" cy="365125"/>
          </a:xfrm>
        </p:spPr>
        <p:txBody>
          <a:bodyPr/>
          <a:lstStyle/>
          <a:p>
            <a:fld id="{EA837808-9EA8-0546-B3A0-3C354F8812A3}"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7" name="Title 1"/>
          <p:cNvSpPr>
            <a:spLocks noGrp="1"/>
          </p:cNvSpPr>
          <p:nvPr>
            <p:ph type="ctrTitle"/>
          </p:nvPr>
        </p:nvSpPr>
        <p:spPr>
          <a:xfrm>
            <a:off x="609600" y="1371599"/>
            <a:ext cx="9144000" cy="2138363"/>
          </a:xfrm>
        </p:spPr>
        <p:txBody>
          <a:bodyPr anchor="b"/>
          <a:lstStyle>
            <a:lvl1pPr algn="l">
              <a:defRPr sz="6000"/>
            </a:lvl1pPr>
          </a:lstStyle>
          <a:p>
            <a:r>
              <a:rPr lang="en-US" dirty="0"/>
              <a:t>Click to edit Master title style</a:t>
            </a:r>
          </a:p>
        </p:txBody>
      </p:sp>
      <p:sp>
        <p:nvSpPr>
          <p:cNvPr id="8" name="Subtitle 2"/>
          <p:cNvSpPr>
            <a:spLocks noGrp="1"/>
          </p:cNvSpPr>
          <p:nvPr>
            <p:ph type="subTitle" idx="1"/>
          </p:nvPr>
        </p:nvSpPr>
        <p:spPr>
          <a:xfrm>
            <a:off x="6096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6508494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pn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000537"/>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838200" y="1813750"/>
            <a:ext cx="10515600" cy="38389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104997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B64AF-4F30-7449-A503-95C715193FA0}" type="datetimeFigureOut">
              <a:rPr lang="en-US" smtClean="0"/>
              <a:t>9/14/2021</a:t>
            </a:fld>
            <a:endParaRPr lang="en-US"/>
          </a:p>
        </p:txBody>
      </p:sp>
      <p:sp>
        <p:nvSpPr>
          <p:cNvPr id="5" name="Footer Placeholder 4"/>
          <p:cNvSpPr>
            <a:spLocks noGrp="1"/>
          </p:cNvSpPr>
          <p:nvPr>
            <p:ph type="ftr" sz="quarter" idx="3"/>
          </p:nvPr>
        </p:nvSpPr>
        <p:spPr>
          <a:xfrm>
            <a:off x="1888177"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002977"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887B4-0AE5-AB4B-98FD-2DD14B61BCEF}" type="slidenum">
              <a:rPr lang="en-US" smtClean="0"/>
              <a:t>‹#›</a:t>
            </a:fld>
            <a:endParaRPr lang="en-US"/>
          </a:p>
        </p:txBody>
      </p:sp>
    </p:spTree>
    <p:extLst>
      <p:ext uri="{BB962C8B-B14F-4D97-AF65-F5344CB8AC3E}">
        <p14:creationId xmlns:p14="http://schemas.microsoft.com/office/powerpoint/2010/main" val="962479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600" y="1600200"/>
            <a:ext cx="10972800" cy="37165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921E8-8092-144C-B40A-B56247DFD24B}" type="datetimeFigureOut">
              <a:rPr lang="en-US" smtClean="0"/>
              <a:t>9/14/2021</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628953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600" y="1600200"/>
            <a:ext cx="10972800" cy="367864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37808-9EA8-0546-B3A0-3C354F8812A3}" type="datetimeFigureOut">
              <a:rPr lang="en-US" smtClean="0"/>
              <a:t>9/14/2021</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90756583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5485" y="1431757"/>
            <a:ext cx="11185358" cy="1655763"/>
          </a:xfrm>
        </p:spPr>
        <p:txBody>
          <a:bodyPr>
            <a:noAutofit/>
          </a:bodyPr>
          <a:lstStyle/>
          <a:p>
            <a:pPr algn="ctr"/>
            <a:r>
              <a:rPr lang="en-US" sz="3600" b="0" i="0" dirty="0">
                <a:solidFill>
                  <a:srgbClr val="000000"/>
                </a:solidFill>
                <a:effectLst/>
                <a:latin typeface="Helvetica Neue"/>
              </a:rPr>
              <a:t>Reliability of Radiologic Assessments of Clinically Relevant Growth Remaining in Knee MRIs of Children and Adolescents with Patellofemoral Instability</a:t>
            </a:r>
            <a:endParaRPr lang="en-US" sz="3600" dirty="0"/>
          </a:p>
        </p:txBody>
      </p:sp>
      <p:sp>
        <p:nvSpPr>
          <p:cNvPr id="3" name="Subtitle 2"/>
          <p:cNvSpPr>
            <a:spLocks noGrp="1"/>
          </p:cNvSpPr>
          <p:nvPr>
            <p:ph type="subTitle" idx="4294967295"/>
          </p:nvPr>
        </p:nvSpPr>
        <p:spPr>
          <a:xfrm>
            <a:off x="84221" y="3365007"/>
            <a:ext cx="11666622" cy="1655762"/>
          </a:xfrm>
        </p:spPr>
        <p:txBody>
          <a:bodyPr>
            <a:normAutofit/>
          </a:bodyPr>
          <a:lstStyle/>
          <a:p>
            <a:r>
              <a:rPr lang="en-US" sz="1800" b="0" i="0" dirty="0">
                <a:solidFill>
                  <a:srgbClr val="0A0A0A"/>
                </a:solidFill>
                <a:effectLst/>
                <a:latin typeface="Helvetica Neue"/>
              </a:rPr>
              <a:t>Peter D. Fabricant, MD</a:t>
            </a:r>
            <a:r>
              <a:rPr lang="en-US" sz="1800" b="0" i="0" baseline="30000" dirty="0">
                <a:solidFill>
                  <a:srgbClr val="0A0A0A"/>
                </a:solidFill>
                <a:effectLst/>
                <a:latin typeface="Helvetica Neue"/>
              </a:rPr>
              <a:t>1</a:t>
            </a:r>
            <a:r>
              <a:rPr lang="en-US" sz="1800" b="0" i="0" dirty="0">
                <a:solidFill>
                  <a:srgbClr val="0A0A0A"/>
                </a:solidFill>
                <a:effectLst/>
                <a:latin typeface="Helvetica Neue"/>
              </a:rPr>
              <a:t>; Madison Heath, BS</a:t>
            </a:r>
            <a:r>
              <a:rPr lang="en-US" sz="1800" b="0" i="0" baseline="30000" dirty="0">
                <a:solidFill>
                  <a:srgbClr val="0A0A0A"/>
                </a:solidFill>
                <a:effectLst/>
                <a:latin typeface="Helvetica Neue"/>
              </a:rPr>
              <a:t>1</a:t>
            </a:r>
            <a:r>
              <a:rPr lang="en-US" sz="1800" b="0" i="0" dirty="0">
                <a:solidFill>
                  <a:srgbClr val="0A0A0A"/>
                </a:solidFill>
                <a:effectLst/>
                <a:latin typeface="Helvetica Neue"/>
              </a:rPr>
              <a:t>; Matthew William Veerkamp, BA</a:t>
            </a:r>
            <a:r>
              <a:rPr lang="en-US" sz="1800" b="0" i="0" baseline="30000" dirty="0">
                <a:solidFill>
                  <a:srgbClr val="0A0A0A"/>
                </a:solidFill>
                <a:effectLst/>
                <a:latin typeface="Helvetica Neue"/>
              </a:rPr>
              <a:t>2</a:t>
            </a:r>
            <a:r>
              <a:rPr lang="en-US" sz="1800" b="0" i="0" dirty="0">
                <a:solidFill>
                  <a:srgbClr val="0A0A0A"/>
                </a:solidFill>
                <a:effectLst/>
                <a:latin typeface="Helvetica Neue"/>
              </a:rPr>
              <a:t>; Simone Gruber, MS</a:t>
            </a:r>
            <a:r>
              <a:rPr lang="en-US" sz="1800" b="0" i="0" baseline="30000" dirty="0">
                <a:solidFill>
                  <a:srgbClr val="0A0A0A"/>
                </a:solidFill>
                <a:effectLst/>
                <a:latin typeface="Helvetica Neue"/>
              </a:rPr>
              <a:t>1</a:t>
            </a:r>
            <a:r>
              <a:rPr lang="en-US" sz="1800" b="0" i="0" dirty="0">
                <a:solidFill>
                  <a:srgbClr val="0A0A0A"/>
                </a:solidFill>
                <a:effectLst/>
                <a:latin typeface="Helvetica Neue"/>
              </a:rPr>
              <a:t>; Daniel W. Green, MD, MS, FACS</a:t>
            </a:r>
            <a:r>
              <a:rPr lang="en-US" sz="1800" b="0" i="0" baseline="30000" dirty="0">
                <a:solidFill>
                  <a:srgbClr val="0A0A0A"/>
                </a:solidFill>
                <a:effectLst/>
                <a:latin typeface="Helvetica Neue"/>
              </a:rPr>
              <a:t>1</a:t>
            </a:r>
            <a:r>
              <a:rPr lang="en-US" sz="1800" b="0" i="0" dirty="0">
                <a:solidFill>
                  <a:srgbClr val="0A0A0A"/>
                </a:solidFill>
                <a:effectLst/>
                <a:latin typeface="Helvetica Neue"/>
              </a:rPr>
              <a:t>; Sabrina M. Strickland, MD</a:t>
            </a:r>
            <a:r>
              <a:rPr lang="en-US" sz="1800" b="0" i="0" baseline="30000" dirty="0">
                <a:solidFill>
                  <a:srgbClr val="0A0A0A"/>
                </a:solidFill>
                <a:effectLst/>
                <a:latin typeface="Helvetica Neue"/>
              </a:rPr>
              <a:t>1</a:t>
            </a:r>
            <a:r>
              <a:rPr lang="en-US" sz="1800" b="0" i="0" dirty="0">
                <a:solidFill>
                  <a:srgbClr val="0A0A0A"/>
                </a:solidFill>
                <a:effectLst/>
                <a:latin typeface="Helvetica Neue"/>
              </a:rPr>
              <a:t>; Eric J. Wall, MD</a:t>
            </a:r>
            <a:r>
              <a:rPr lang="en-US" sz="1800" b="0" i="0" baseline="30000" dirty="0">
                <a:solidFill>
                  <a:srgbClr val="0A0A0A"/>
                </a:solidFill>
                <a:effectLst/>
                <a:latin typeface="Helvetica Neue"/>
              </a:rPr>
              <a:t>2</a:t>
            </a:r>
            <a:r>
              <a:rPr lang="en-US" sz="1800" b="0" i="0" dirty="0">
                <a:solidFill>
                  <a:srgbClr val="0A0A0A"/>
                </a:solidFill>
                <a:effectLst/>
                <a:latin typeface="Helvetica Neue"/>
              </a:rPr>
              <a:t>; Douglas Mintz</a:t>
            </a:r>
            <a:r>
              <a:rPr lang="en-US" sz="1800" b="0" i="0" baseline="30000" dirty="0">
                <a:solidFill>
                  <a:srgbClr val="0A0A0A"/>
                </a:solidFill>
                <a:effectLst/>
                <a:latin typeface="Helvetica Neue"/>
              </a:rPr>
              <a:t>1</a:t>
            </a:r>
            <a:r>
              <a:rPr lang="en-US" sz="1800" b="0" i="0" dirty="0">
                <a:solidFill>
                  <a:srgbClr val="0A0A0A"/>
                </a:solidFill>
                <a:effectLst/>
                <a:latin typeface="Helvetica Neue"/>
              </a:rPr>
              <a:t>; Kathleen H Emery, MD</a:t>
            </a:r>
            <a:r>
              <a:rPr lang="en-US" sz="1800" b="0" i="0" baseline="30000" dirty="0">
                <a:solidFill>
                  <a:srgbClr val="0A0A0A"/>
                </a:solidFill>
                <a:effectLst/>
                <a:latin typeface="Helvetica Neue"/>
              </a:rPr>
              <a:t>2</a:t>
            </a:r>
            <a:r>
              <a:rPr lang="en-US" sz="1800" b="0" i="0" dirty="0">
                <a:solidFill>
                  <a:srgbClr val="0A0A0A"/>
                </a:solidFill>
                <a:effectLst/>
                <a:latin typeface="Helvetica Neue"/>
              </a:rPr>
              <a:t>; The JUPITER Group*; Beth E. Shubin Stein, MD</a:t>
            </a:r>
            <a:r>
              <a:rPr lang="en-US" sz="1800" b="0" i="0" baseline="30000" dirty="0">
                <a:solidFill>
                  <a:srgbClr val="0A0A0A"/>
                </a:solidFill>
                <a:effectLst/>
                <a:latin typeface="Helvetica Neue"/>
              </a:rPr>
              <a:t>1</a:t>
            </a:r>
            <a:r>
              <a:rPr lang="en-US" sz="1800" b="0" i="0" dirty="0">
                <a:solidFill>
                  <a:srgbClr val="0A0A0A"/>
                </a:solidFill>
                <a:effectLst/>
                <a:latin typeface="Helvetica Neue"/>
              </a:rPr>
              <a:t>; Shital N. Parikh, MD FACS</a:t>
            </a:r>
            <a:r>
              <a:rPr lang="en-US" sz="1800" b="0" i="0" baseline="30000" dirty="0">
                <a:solidFill>
                  <a:srgbClr val="0A0A0A"/>
                </a:solidFill>
                <a:effectLst/>
                <a:latin typeface="Helvetica Neue"/>
              </a:rPr>
              <a:t>2</a:t>
            </a:r>
          </a:p>
          <a:p>
            <a:r>
              <a:rPr lang="en-US" sz="1400" b="0" i="0" baseline="30000" dirty="0">
                <a:solidFill>
                  <a:srgbClr val="0A0A0A"/>
                </a:solidFill>
                <a:effectLst/>
                <a:latin typeface="Helvetica Neue"/>
              </a:rPr>
              <a:t>1 </a:t>
            </a:r>
            <a:r>
              <a:rPr lang="en-US" sz="1400" b="0" i="0" dirty="0">
                <a:solidFill>
                  <a:srgbClr val="0A0A0A"/>
                </a:solidFill>
                <a:effectLst/>
                <a:latin typeface="Helvetica Neue"/>
              </a:rPr>
              <a:t>Hospital for Special Surgery, New York, NY, USA</a:t>
            </a:r>
          </a:p>
          <a:p>
            <a:r>
              <a:rPr lang="en-US" sz="1400" b="0" i="0" baseline="30000" dirty="0">
                <a:solidFill>
                  <a:srgbClr val="0A0A0A"/>
                </a:solidFill>
                <a:effectLst/>
                <a:latin typeface="Helvetica Neue"/>
              </a:rPr>
              <a:t>2</a:t>
            </a:r>
            <a:r>
              <a:rPr lang="en-US" sz="1400" baseline="30000" dirty="0">
                <a:solidFill>
                  <a:srgbClr val="0A0A0A"/>
                </a:solidFill>
                <a:latin typeface="Helvetica Neue"/>
              </a:rPr>
              <a:t> </a:t>
            </a:r>
            <a:r>
              <a:rPr lang="en-US" sz="1400" dirty="0">
                <a:solidFill>
                  <a:srgbClr val="0A0A0A"/>
                </a:solidFill>
                <a:latin typeface="Helvetica Neue"/>
              </a:rPr>
              <a:t>Cincinnati Children’s Hospital Medical Center, Cincinnati, OH, USA</a:t>
            </a:r>
            <a:endParaRPr lang="en-US" sz="1400" dirty="0"/>
          </a:p>
        </p:txBody>
      </p:sp>
      <p:sp>
        <p:nvSpPr>
          <p:cNvPr id="4" name="TextBox 3">
            <a:extLst>
              <a:ext uri="{FF2B5EF4-FFF2-40B4-BE49-F238E27FC236}">
                <a16:creationId xmlns="" xmlns:a16="http://schemas.microsoft.com/office/drawing/2014/main" id="{C9CC2073-AEEF-44A6-8F57-903928032B4F}"/>
              </a:ext>
            </a:extLst>
          </p:cNvPr>
          <p:cNvSpPr txBox="1"/>
          <p:nvPr/>
        </p:nvSpPr>
        <p:spPr>
          <a:xfrm>
            <a:off x="0" y="5213684"/>
            <a:ext cx="8855242" cy="1269963"/>
          </a:xfrm>
          <a:prstGeom prst="rect">
            <a:avLst/>
          </a:prstGeom>
          <a:noFill/>
        </p:spPr>
        <p:txBody>
          <a:bodyPr wrap="square" rtlCol="0">
            <a:spAutoFit/>
          </a:bodyPr>
          <a:lstStyle/>
          <a:p>
            <a:pPr marL="0" marR="0">
              <a:lnSpc>
                <a:spcPct val="106000"/>
              </a:lnSpc>
              <a:spcBef>
                <a:spcPts val="0"/>
              </a:spcBef>
              <a:spcAft>
                <a:spcPts val="0"/>
              </a:spcAft>
            </a:pPr>
            <a:r>
              <a:rPr lang="en-US" sz="1400" u="sng" dirty="0">
                <a:cs typeface="Calibri" panose="020F0502020204030204" pitchFamily="34" charset="0"/>
              </a:rPr>
              <a:t>The JUPITER group</a:t>
            </a:r>
            <a:r>
              <a:rPr lang="en-US" sz="1400" dirty="0">
                <a:cs typeface="Calibri" panose="020F0502020204030204" pitchFamily="34" charset="0"/>
              </a:rPr>
              <a:t>: </a:t>
            </a:r>
            <a:r>
              <a:rPr lang="en-US" sz="1400" dirty="0">
                <a:effectLst/>
                <a:ea typeface="Calibri" panose="020F0502020204030204" pitchFamily="34" charset="0"/>
                <a:cs typeface="Calibri" panose="020F0502020204030204" pitchFamily="34" charset="0"/>
              </a:rPr>
              <a:t>Jacqueline Brady, MD;</a:t>
            </a:r>
            <a:r>
              <a:rPr lang="en-US" sz="1400" baseline="30000" dirty="0">
                <a:ea typeface="Calibri" panose="020F0502020204030204" pitchFamily="34" charset="0"/>
                <a:cs typeface="Calibri" panose="020F0502020204030204" pitchFamily="34" charset="0"/>
              </a:rPr>
              <a:t> </a:t>
            </a:r>
            <a:r>
              <a:rPr lang="en-US" sz="1400" dirty="0">
                <a:effectLst/>
                <a:ea typeface="Calibri" panose="020F0502020204030204" pitchFamily="34" charset="0"/>
                <a:cs typeface="Calibri" panose="020F0502020204030204" pitchFamily="34" charset="0"/>
              </a:rPr>
              <a:t>Henry B. Ellis, MD; Jack Farr, MD; Benton E. Heyworth, MD; Jason L. Koh, MD, MBA; Dennis Kramer, MD; Robert Magnussen, MD; Lauren Redler, MD; Seth Sherman, MD; Marc Tompkins, MD; Philip Wilson, MD.</a:t>
            </a:r>
          </a:p>
          <a:p>
            <a:endParaRPr lang="en-US" dirty="0"/>
          </a:p>
          <a:p>
            <a:r>
              <a:rPr lang="en-US" sz="1400" u="sng" dirty="0"/>
              <a:t>Acknowledgements</a:t>
            </a:r>
            <a:r>
              <a:rPr lang="en-US" sz="1400" dirty="0"/>
              <a:t>: Matthew Milewski, MD; Yi-Meng Yen, MD; Adam Yanke, MD.</a:t>
            </a:r>
          </a:p>
        </p:txBody>
      </p:sp>
    </p:spTree>
    <p:extLst>
      <p:ext uri="{BB962C8B-B14F-4D97-AF65-F5344CB8AC3E}">
        <p14:creationId xmlns:p14="http://schemas.microsoft.com/office/powerpoint/2010/main" val="1859733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FC663E-B9F4-41E8-9764-104F0A1E241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 xmlns:a16="http://schemas.microsoft.com/office/drawing/2014/main" id="{12E874ED-DCA4-42E0-82D8-092A7C913FFF}"/>
              </a:ext>
            </a:extLst>
          </p:cNvPr>
          <p:cNvSpPr>
            <a:spLocks noGrp="1"/>
          </p:cNvSpPr>
          <p:nvPr>
            <p:ph idx="1"/>
          </p:nvPr>
        </p:nvSpPr>
        <p:spPr/>
        <p:txBody>
          <a:bodyPr>
            <a:normAutofit fontScale="85000" lnSpcReduction="10000"/>
          </a:bodyPr>
          <a:lstStyle/>
          <a:p>
            <a:r>
              <a:rPr lang="en-US" dirty="0" smtClean="0"/>
              <a:t>Radiographs of knee were unreliable for determination of skeletal maturity</a:t>
            </a:r>
          </a:p>
          <a:p>
            <a:r>
              <a:rPr lang="en-US" dirty="0" smtClean="0"/>
              <a:t>MRI of knee was reliable for determination of skeletal maturity based on assessment of distal femoral and proximal </a:t>
            </a:r>
            <a:r>
              <a:rPr lang="en-US" dirty="0" err="1" smtClean="0"/>
              <a:t>tibial</a:t>
            </a:r>
            <a:r>
              <a:rPr lang="en-US" dirty="0" smtClean="0"/>
              <a:t> physis</a:t>
            </a:r>
          </a:p>
          <a:p>
            <a:r>
              <a:rPr lang="en-US" dirty="0"/>
              <a:t>Surgeons should focus on using reliable imaging metrics in children and adolescents with patellofemoral instability, and measurements that remain unreliable after consensus building and training should be removed from clinical decision-making algorithms.</a:t>
            </a:r>
          </a:p>
          <a:p>
            <a:endParaRPr lang="en-US" dirty="0"/>
          </a:p>
        </p:txBody>
      </p:sp>
    </p:spTree>
    <p:extLst>
      <p:ext uri="{BB962C8B-B14F-4D97-AF65-F5344CB8AC3E}">
        <p14:creationId xmlns:p14="http://schemas.microsoft.com/office/powerpoint/2010/main" val="1200560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81263" y="673768"/>
            <a:ext cx="9144000" cy="1063541"/>
          </a:xfrm>
        </p:spPr>
        <p:txBody>
          <a:bodyPr/>
          <a:lstStyle/>
          <a:p>
            <a:r>
              <a:rPr lang="en-US" dirty="0"/>
              <a:t>References</a:t>
            </a:r>
          </a:p>
        </p:txBody>
      </p:sp>
      <p:sp>
        <p:nvSpPr>
          <p:cNvPr id="5" name="Subtitle 4"/>
          <p:cNvSpPr>
            <a:spLocks noGrp="1"/>
          </p:cNvSpPr>
          <p:nvPr>
            <p:ph type="subTitle" idx="1"/>
          </p:nvPr>
        </p:nvSpPr>
        <p:spPr>
          <a:xfrm>
            <a:off x="481262" y="1869490"/>
            <a:ext cx="11579673" cy="3432426"/>
          </a:xfrm>
        </p:spPr>
        <p:txBody>
          <a:bodyPr>
            <a:normAutofit fontScale="92500"/>
          </a:bodyPr>
          <a:lstStyle/>
          <a:p>
            <a:pPr marL="457200" indent="-457200">
              <a:buAutoNum type="arabicPeriod"/>
            </a:pPr>
            <a:r>
              <a:rPr lang="en-US" dirty="0" smtClean="0"/>
              <a:t>George </a:t>
            </a:r>
            <a:r>
              <a:rPr lang="en-US" dirty="0"/>
              <a:t>J, </a:t>
            </a:r>
            <a:r>
              <a:rPr lang="en-US" dirty="0" err="1"/>
              <a:t>Nagendran</a:t>
            </a:r>
            <a:r>
              <a:rPr lang="en-US" dirty="0"/>
              <a:t> J, </a:t>
            </a:r>
            <a:r>
              <a:rPr lang="en-US" dirty="0" err="1"/>
              <a:t>Azmi</a:t>
            </a:r>
            <a:r>
              <a:rPr lang="en-US" dirty="0"/>
              <a:t> K. Comparison study of growth </a:t>
            </a:r>
            <a:r>
              <a:rPr lang="en-US" dirty="0" smtClean="0"/>
              <a:t>plate fusion </a:t>
            </a:r>
            <a:r>
              <a:rPr lang="en-US" dirty="0"/>
              <a:t>using MRI versus plain radiographs as used in age </a:t>
            </a:r>
            <a:r>
              <a:rPr lang="en-US" dirty="0" smtClean="0"/>
              <a:t>determination for </a:t>
            </a:r>
            <a:r>
              <a:rPr lang="en-US" dirty="0"/>
              <a:t>exclusion of overaged football players. Br J Sports Med. </a:t>
            </a:r>
            <a:r>
              <a:rPr lang="en-US" dirty="0" smtClean="0"/>
              <a:t>2012; 46(4</a:t>
            </a:r>
            <a:r>
              <a:rPr lang="en-US" dirty="0"/>
              <a:t>):273-278</a:t>
            </a:r>
            <a:r>
              <a:rPr lang="en-US" dirty="0" smtClean="0"/>
              <a:t>.</a:t>
            </a:r>
          </a:p>
          <a:p>
            <a:pPr marL="457200" indent="-457200">
              <a:buAutoNum type="arabicPeriod"/>
            </a:pPr>
            <a:r>
              <a:rPr lang="en-US" dirty="0"/>
              <a:t>Pennock AT, </a:t>
            </a:r>
            <a:r>
              <a:rPr lang="en-US" dirty="0" err="1"/>
              <a:t>Bomar</a:t>
            </a:r>
            <a:r>
              <a:rPr lang="en-US" dirty="0"/>
              <a:t> JD, Manning JD. The creation and validation </a:t>
            </a:r>
            <a:r>
              <a:rPr lang="en-US" dirty="0" smtClean="0"/>
              <a:t>of a </a:t>
            </a:r>
            <a:r>
              <a:rPr lang="en-US" dirty="0"/>
              <a:t>knee bone age atlas utilizing MRI. J Bone Joint </a:t>
            </a:r>
            <a:r>
              <a:rPr lang="en-US" dirty="0" err="1"/>
              <a:t>Surg</a:t>
            </a:r>
            <a:r>
              <a:rPr lang="en-US" dirty="0"/>
              <a:t> Am. </a:t>
            </a:r>
            <a:r>
              <a:rPr lang="en-US" dirty="0" smtClean="0"/>
              <a:t>2018; 100(4</a:t>
            </a:r>
            <a:r>
              <a:rPr lang="en-US" dirty="0"/>
              <a:t>):e20</a:t>
            </a:r>
            <a:r>
              <a:rPr lang="en-US" dirty="0" smtClean="0"/>
              <a:t>.</a:t>
            </a:r>
          </a:p>
          <a:p>
            <a:pPr marL="457200" indent="-457200">
              <a:buAutoNum type="arabicPeriod"/>
            </a:pPr>
            <a:r>
              <a:rPr lang="en-US" dirty="0"/>
              <a:t>Sasaki T, Ishibashi Y, Okamura Y, </a:t>
            </a:r>
            <a:r>
              <a:rPr lang="en-US" dirty="0" err="1"/>
              <a:t>Toh</a:t>
            </a:r>
            <a:r>
              <a:rPr lang="en-US" dirty="0"/>
              <a:t> S, Sasaki T. MRI evaluation </a:t>
            </a:r>
            <a:r>
              <a:rPr lang="en-US" dirty="0" smtClean="0"/>
              <a:t>of growth </a:t>
            </a:r>
            <a:r>
              <a:rPr lang="en-US" dirty="0"/>
              <a:t>plate closure rate and pattern in the normal knee joint. J </a:t>
            </a:r>
            <a:r>
              <a:rPr lang="en-US" dirty="0" smtClean="0"/>
              <a:t>Knee Surg. 2002;15(2</a:t>
            </a:r>
            <a:r>
              <a:rPr lang="en-US" dirty="0"/>
              <a:t>):72-76</a:t>
            </a:r>
            <a:r>
              <a:rPr lang="en-US" dirty="0" smtClean="0"/>
              <a:t>.</a:t>
            </a:r>
          </a:p>
          <a:p>
            <a:pPr marL="457200" indent="-457200">
              <a:buAutoNum type="arabicPeriod"/>
            </a:pPr>
            <a:r>
              <a:rPr lang="en-US" dirty="0"/>
              <a:t>Xi H, Roche AF. Differences between the hand-wrist and </a:t>
            </a:r>
            <a:r>
              <a:rPr lang="en-US" dirty="0" smtClean="0"/>
              <a:t>the knee </a:t>
            </a:r>
            <a:r>
              <a:rPr lang="en-US" dirty="0"/>
              <a:t>in assigned skeletal ages</a:t>
            </a:r>
            <a:r>
              <a:rPr lang="en-US" dirty="0" smtClean="0"/>
              <a:t>. </a:t>
            </a:r>
            <a:r>
              <a:rPr lang="en-US" dirty="0" err="1" smtClean="0"/>
              <a:t>AmJPhysAnthropol</a:t>
            </a:r>
            <a:r>
              <a:rPr lang="en-US" dirty="0"/>
              <a:t>. 1990;83(1):95-102.</a:t>
            </a:r>
            <a:endParaRPr lang="en-US" dirty="0"/>
          </a:p>
        </p:txBody>
      </p:sp>
    </p:spTree>
    <p:extLst>
      <p:ext uri="{BB962C8B-B14F-4D97-AF65-F5344CB8AC3E}">
        <p14:creationId xmlns:p14="http://schemas.microsoft.com/office/powerpoint/2010/main" val="1808092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73241"/>
            <a:ext cx="9144000" cy="2138363"/>
          </a:xfrm>
        </p:spPr>
        <p:txBody>
          <a:bodyPr/>
          <a:lstStyle/>
          <a:p>
            <a:r>
              <a:rPr lang="en-US" dirty="0"/>
              <a:t>Disclosure</a:t>
            </a:r>
          </a:p>
        </p:txBody>
      </p:sp>
      <p:sp>
        <p:nvSpPr>
          <p:cNvPr id="5" name="Subtitle 4"/>
          <p:cNvSpPr>
            <a:spLocks noGrp="1"/>
          </p:cNvSpPr>
          <p:nvPr>
            <p:ph type="subTitle" idx="1"/>
          </p:nvPr>
        </p:nvSpPr>
        <p:spPr/>
        <p:txBody>
          <a:bodyPr/>
          <a:lstStyle/>
          <a:p>
            <a:r>
              <a:rPr lang="en-US" dirty="0"/>
              <a:t>The authors have nothing to disclose.</a:t>
            </a:r>
          </a:p>
        </p:txBody>
      </p:sp>
    </p:spTree>
    <p:extLst>
      <p:ext uri="{BB962C8B-B14F-4D97-AF65-F5344CB8AC3E}">
        <p14:creationId xmlns:p14="http://schemas.microsoft.com/office/powerpoint/2010/main" val="371520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8272FD-F7E2-4B0C-925D-E64F79B5701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 xmlns:a16="http://schemas.microsoft.com/office/drawing/2014/main" id="{71C34493-258E-4426-B021-41667E6DEB6B}"/>
              </a:ext>
            </a:extLst>
          </p:cNvPr>
          <p:cNvSpPr>
            <a:spLocks noGrp="1"/>
          </p:cNvSpPr>
          <p:nvPr>
            <p:ph idx="1"/>
          </p:nvPr>
        </p:nvSpPr>
        <p:spPr/>
        <p:txBody>
          <a:bodyPr>
            <a:normAutofit fontScale="92500" lnSpcReduction="20000"/>
          </a:bodyPr>
          <a:lstStyle/>
          <a:p>
            <a:r>
              <a:rPr lang="en-US" dirty="0"/>
              <a:t>Skeletal maturity status </a:t>
            </a:r>
            <a:r>
              <a:rPr lang="en-US" dirty="0" smtClean="0"/>
              <a:t>influences </a:t>
            </a:r>
            <a:r>
              <a:rPr lang="en-US" dirty="0"/>
              <a:t>surgical decision making and planning in children </a:t>
            </a:r>
            <a:r>
              <a:rPr lang="en-US" dirty="0" smtClean="0"/>
              <a:t>and adolescents with </a:t>
            </a:r>
            <a:r>
              <a:rPr lang="en-US" dirty="0"/>
              <a:t>patellofemoral instability. </a:t>
            </a:r>
          </a:p>
          <a:p>
            <a:r>
              <a:rPr lang="en-US" dirty="0"/>
              <a:t>Consistent and accurate assessment of the growth remaining in the physis is vital for </a:t>
            </a:r>
            <a:r>
              <a:rPr lang="en-US" dirty="0" smtClean="0"/>
              <a:t>medical decisions and surgical techniques.</a:t>
            </a:r>
            <a:endParaRPr lang="en-US" dirty="0"/>
          </a:p>
          <a:p>
            <a:r>
              <a:rPr lang="en-US" dirty="0"/>
              <a:t>This study examines the interrater reliability among surgeons evaluating physeal status of adolescent patellofemoral instability patients.</a:t>
            </a:r>
          </a:p>
        </p:txBody>
      </p:sp>
    </p:spTree>
    <p:extLst>
      <p:ext uri="{BB962C8B-B14F-4D97-AF65-F5344CB8AC3E}">
        <p14:creationId xmlns:p14="http://schemas.microsoft.com/office/powerpoint/2010/main" val="1579150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599B87-1533-47CA-9EB1-8AD250162812}"/>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 xmlns:a16="http://schemas.microsoft.com/office/drawing/2014/main" id="{22931747-B19C-4470-B30B-367D8A210D2D}"/>
              </a:ext>
            </a:extLst>
          </p:cNvPr>
          <p:cNvSpPr>
            <a:spLocks noGrp="1"/>
          </p:cNvSpPr>
          <p:nvPr>
            <p:ph idx="1"/>
          </p:nvPr>
        </p:nvSpPr>
        <p:spPr/>
        <p:txBody>
          <a:bodyPr>
            <a:normAutofit lnSpcReduction="10000"/>
          </a:bodyPr>
          <a:lstStyle/>
          <a:p>
            <a:r>
              <a:rPr lang="en-US" dirty="0" smtClean="0"/>
              <a:t>Cross-sectional </a:t>
            </a:r>
            <a:r>
              <a:rPr lang="en-US" dirty="0"/>
              <a:t>reliability </a:t>
            </a:r>
            <a:r>
              <a:rPr lang="en-US" dirty="0" smtClean="0"/>
              <a:t>study on prospectively collected data</a:t>
            </a:r>
            <a:endParaRPr lang="en-US" dirty="0"/>
          </a:p>
          <a:p>
            <a:r>
              <a:rPr lang="en-US" dirty="0"/>
              <a:t>6 fellowship trained Orthopaedic surgeons specializing in patellofemoral instability were used as raters.</a:t>
            </a:r>
          </a:p>
          <a:p>
            <a:r>
              <a:rPr lang="en-US" dirty="0"/>
              <a:t>20 blinded and randomized knee radiographs and MRIs were examined for distal femoral and proximal tibial physeal status.</a:t>
            </a:r>
          </a:p>
        </p:txBody>
      </p:sp>
    </p:spTree>
    <p:extLst>
      <p:ext uri="{BB962C8B-B14F-4D97-AF65-F5344CB8AC3E}">
        <p14:creationId xmlns:p14="http://schemas.microsoft.com/office/powerpoint/2010/main" val="398416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193354-7DE8-4BA6-BE4F-95AB0C0ACCC5}"/>
              </a:ext>
            </a:extLst>
          </p:cNvPr>
          <p:cNvSpPr>
            <a:spLocks noGrp="1"/>
          </p:cNvSpPr>
          <p:nvPr>
            <p:ph type="title"/>
          </p:nvPr>
        </p:nvSpPr>
        <p:spPr/>
        <p:txBody>
          <a:bodyPr/>
          <a:lstStyle/>
          <a:p>
            <a:r>
              <a:rPr lang="en-US" dirty="0"/>
              <a:t>Methods </a:t>
            </a:r>
          </a:p>
        </p:txBody>
      </p:sp>
      <p:sp>
        <p:nvSpPr>
          <p:cNvPr id="3" name="Content Placeholder 2">
            <a:extLst>
              <a:ext uri="{FF2B5EF4-FFF2-40B4-BE49-F238E27FC236}">
                <a16:creationId xmlns="" xmlns:a16="http://schemas.microsoft.com/office/drawing/2014/main" id="{0EA74832-D5B3-4904-907A-409144A19CAB}"/>
              </a:ext>
            </a:extLst>
          </p:cNvPr>
          <p:cNvSpPr>
            <a:spLocks noGrp="1"/>
          </p:cNvSpPr>
          <p:nvPr>
            <p:ph idx="1"/>
          </p:nvPr>
        </p:nvSpPr>
        <p:spPr/>
        <p:txBody>
          <a:bodyPr>
            <a:normAutofit lnSpcReduction="10000"/>
          </a:bodyPr>
          <a:lstStyle/>
          <a:p>
            <a:r>
              <a:rPr lang="en-US" dirty="0" err="1"/>
              <a:t>Phsyeal</a:t>
            </a:r>
            <a:r>
              <a:rPr lang="en-US" dirty="0"/>
              <a:t> status was categorized as either: Open Physis (clinically relevant growth remaining) or closed/closing physis (no clinically relevant growth remaining)</a:t>
            </a:r>
          </a:p>
          <a:p>
            <a:r>
              <a:rPr lang="en-US" dirty="0"/>
              <a:t>After the initial round of evaluation raters discussed consensus methods to improve reliability and a second round of evaluations were done.</a:t>
            </a:r>
          </a:p>
          <a:p>
            <a:r>
              <a:rPr lang="en-US" dirty="0"/>
              <a:t>Fleiss’s kappa was calculated for each measurement.</a:t>
            </a:r>
          </a:p>
        </p:txBody>
      </p:sp>
    </p:spTree>
    <p:extLst>
      <p:ext uri="{BB962C8B-B14F-4D97-AF65-F5344CB8AC3E}">
        <p14:creationId xmlns:p14="http://schemas.microsoft.com/office/powerpoint/2010/main" val="3854378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552945" y="212325"/>
            <a:ext cx="4101406" cy="5111090"/>
          </a:xfrm>
          <a:prstGeom prst="rect">
            <a:avLst/>
          </a:prstGeom>
        </p:spPr>
      </p:pic>
      <p:sp>
        <p:nvSpPr>
          <p:cNvPr id="5" name="TextBox 4"/>
          <p:cNvSpPr txBox="1"/>
          <p:nvPr/>
        </p:nvSpPr>
        <p:spPr>
          <a:xfrm>
            <a:off x="493776" y="429768"/>
            <a:ext cx="6519672"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t>Example of low signal along the entire distal </a:t>
            </a:r>
            <a:r>
              <a:rPr lang="en-US" sz="2400" dirty="0" smtClean="0"/>
              <a:t>femoral physis </a:t>
            </a:r>
            <a:r>
              <a:rPr lang="en-US" sz="2400" dirty="0"/>
              <a:t>(white arrows) on intermediate-weighted TE </a:t>
            </a:r>
            <a:r>
              <a:rPr lang="en-US" sz="2400" dirty="0" smtClean="0"/>
              <a:t>coronal MRI </a:t>
            </a:r>
            <a:r>
              <a:rPr lang="en-US" sz="2400" dirty="0"/>
              <a:t>sequence, based on the new consensus criteria of </a:t>
            </a:r>
            <a:r>
              <a:rPr lang="en-US" sz="2400" dirty="0" smtClean="0"/>
              <a:t>an “open</a:t>
            </a:r>
            <a:r>
              <a:rPr lang="en-US" sz="2400" dirty="0"/>
              <a:t>” distal femoral </a:t>
            </a:r>
            <a:r>
              <a:rPr lang="en-US" sz="2400" dirty="0" smtClean="0"/>
              <a:t>physis</a:t>
            </a:r>
          </a:p>
          <a:p>
            <a:pPr marL="285750" indent="-285750">
              <a:buFont typeface="Arial" panose="020B0604020202020204" pitchFamily="34" charset="0"/>
              <a:buChar char="•"/>
            </a:pPr>
            <a:r>
              <a:rPr lang="en-US" sz="2400" dirty="0" smtClean="0"/>
              <a:t>The </a:t>
            </a:r>
            <a:r>
              <a:rPr lang="en-US" sz="2400" dirty="0"/>
              <a:t>low signal along the </a:t>
            </a:r>
            <a:r>
              <a:rPr lang="en-US" sz="2400" dirty="0" smtClean="0"/>
              <a:t>proximal </a:t>
            </a:r>
            <a:r>
              <a:rPr lang="en-US" sz="2400" dirty="0" err="1" smtClean="0"/>
              <a:t>tibial</a:t>
            </a:r>
            <a:r>
              <a:rPr lang="en-US" sz="2400" dirty="0" smtClean="0"/>
              <a:t> </a:t>
            </a:r>
            <a:r>
              <a:rPr lang="en-US" sz="2400" dirty="0"/>
              <a:t>physis is interrupted (black arrows), which would </a:t>
            </a:r>
            <a:r>
              <a:rPr lang="en-US" sz="2400" dirty="0" smtClean="0"/>
              <a:t>be classified as “closing/closed.”</a:t>
            </a:r>
          </a:p>
          <a:p>
            <a:endParaRPr lang="en-US" sz="2400" dirty="0" smtClean="0"/>
          </a:p>
          <a:p>
            <a:pPr marL="285750" indent="-285750">
              <a:buFont typeface="Arial" panose="020B0604020202020204" pitchFamily="34" charset="0"/>
              <a:buChar char="•"/>
            </a:pPr>
            <a:r>
              <a:rPr lang="en-US" sz="2400" dirty="0" smtClean="0"/>
              <a:t>Since one of the two physis is ‘closing’, the patient is considered skeletally mature</a:t>
            </a:r>
            <a:endParaRPr lang="en-US" sz="2400" dirty="0"/>
          </a:p>
        </p:txBody>
      </p:sp>
    </p:spTree>
    <p:extLst>
      <p:ext uri="{BB962C8B-B14F-4D97-AF65-F5344CB8AC3E}">
        <p14:creationId xmlns:p14="http://schemas.microsoft.com/office/powerpoint/2010/main" val="3058645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E5E0C1-4FFF-4DB3-AFCF-4D6AB88B3A4D}"/>
              </a:ext>
            </a:extLst>
          </p:cNvPr>
          <p:cNvSpPr>
            <a:spLocks noGrp="1"/>
          </p:cNvSpPr>
          <p:nvPr>
            <p:ph type="title"/>
          </p:nvPr>
        </p:nvSpPr>
        <p:spPr/>
        <p:txBody>
          <a:bodyPr/>
          <a:lstStyle/>
          <a:p>
            <a:r>
              <a:rPr lang="en-US" dirty="0" smtClean="0"/>
              <a:t>Results (Tables 1 and 2)</a:t>
            </a:r>
            <a:endParaRPr lang="en-US" dirty="0"/>
          </a:p>
        </p:txBody>
      </p:sp>
      <p:sp>
        <p:nvSpPr>
          <p:cNvPr id="3" name="Content Placeholder 2">
            <a:extLst>
              <a:ext uri="{FF2B5EF4-FFF2-40B4-BE49-F238E27FC236}">
                <a16:creationId xmlns="" xmlns:a16="http://schemas.microsoft.com/office/drawing/2014/main" id="{023CBCD4-1ACE-4BB0-A0E9-16E0E72BD52A}"/>
              </a:ext>
            </a:extLst>
          </p:cNvPr>
          <p:cNvSpPr>
            <a:spLocks noGrp="1"/>
          </p:cNvSpPr>
          <p:nvPr>
            <p:ph idx="1"/>
          </p:nvPr>
        </p:nvSpPr>
        <p:spPr/>
        <p:txBody>
          <a:bodyPr/>
          <a:lstStyle/>
          <a:p>
            <a:r>
              <a:rPr lang="en-US" dirty="0"/>
              <a:t>Initial reliability between the surgeons was poor (Kappa range: 0.01-0.58</a:t>
            </a:r>
            <a:r>
              <a:rPr lang="en-US" dirty="0" smtClean="0"/>
              <a:t>). It was based on radiographs </a:t>
            </a:r>
            <a:r>
              <a:rPr lang="en-US" smtClean="0"/>
              <a:t>and MRI</a:t>
            </a:r>
          </a:p>
          <a:p>
            <a:pPr marL="0" indent="0">
              <a:buNone/>
            </a:pPr>
            <a:endParaRPr lang="en-US" dirty="0"/>
          </a:p>
          <a:p>
            <a:r>
              <a:rPr lang="en-US" dirty="0"/>
              <a:t>After consensus building almost perfect interrater reliability was achieved (Kappa=0.99 for all measurement</a:t>
            </a:r>
            <a:r>
              <a:rPr lang="en-US" dirty="0" smtClean="0"/>
              <a:t>). It was based on MRI only</a:t>
            </a:r>
          </a:p>
          <a:p>
            <a:pPr marL="0" indent="0">
              <a:buNone/>
            </a:pPr>
            <a:endParaRPr lang="en-US" dirty="0"/>
          </a:p>
        </p:txBody>
      </p:sp>
    </p:spTree>
    <p:extLst>
      <p:ext uri="{BB962C8B-B14F-4D97-AF65-F5344CB8AC3E}">
        <p14:creationId xmlns:p14="http://schemas.microsoft.com/office/powerpoint/2010/main" val="3143653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420935" y="173737"/>
            <a:ext cx="9149530" cy="5040242"/>
          </a:xfrm>
          <a:prstGeom prst="rect">
            <a:avLst/>
          </a:prstGeom>
        </p:spPr>
      </p:pic>
    </p:spTree>
    <p:extLst>
      <p:ext uri="{BB962C8B-B14F-4D97-AF65-F5344CB8AC3E}">
        <p14:creationId xmlns:p14="http://schemas.microsoft.com/office/powerpoint/2010/main" val="3423154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49652" y="137160"/>
            <a:ext cx="11858289" cy="4479590"/>
          </a:xfrm>
          <a:prstGeom prst="rect">
            <a:avLst/>
          </a:prstGeom>
        </p:spPr>
      </p:pic>
    </p:spTree>
    <p:extLst>
      <p:ext uri="{BB962C8B-B14F-4D97-AF65-F5344CB8AC3E}">
        <p14:creationId xmlns:p14="http://schemas.microsoft.com/office/powerpoint/2010/main" val="3636635787"/>
      </p:ext>
    </p:extLst>
  </p:cSld>
  <p:clrMapOvr>
    <a:masterClrMapping/>
  </p:clrMapOvr>
</p:sld>
</file>

<file path=ppt/theme/theme1.xml><?xml version="1.0" encoding="utf-8"?>
<a:theme xmlns:a="http://schemas.openxmlformats.org/drawingml/2006/main" name="Pattern_16_9_Green">
  <a:themeElements>
    <a:clrScheme name="Custom 2">
      <a:dk1>
        <a:srgbClr val="565A5C"/>
      </a:dk1>
      <a:lt1>
        <a:sysClr val="window" lastClr="FFFFFF"/>
      </a:lt1>
      <a:dk2>
        <a:srgbClr val="808080"/>
      </a:dk2>
      <a:lt2>
        <a:srgbClr val="B3B3B3"/>
      </a:lt2>
      <a:accent1>
        <a:srgbClr val="009CB1"/>
      </a:accent1>
      <a:accent2>
        <a:srgbClr val="77BC1F"/>
      </a:accent2>
      <a:accent3>
        <a:srgbClr val="A1CD3A"/>
      </a:accent3>
      <a:accent4>
        <a:srgbClr val="9AD1DC"/>
      </a:accent4>
      <a:accent5>
        <a:srgbClr val="6EC4E9"/>
      </a:accent5>
      <a:accent6>
        <a:srgbClr val="E7417A"/>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B41B278-91B8-7A4E-9EF3-8D21CA009BC0}" vid="{1C591565-8E6A-0E42-972A-3A31CCD1866C}"/>
    </a:ext>
  </a:extLst>
</a:theme>
</file>

<file path=ppt/theme/theme2.xml><?xml version="1.0" encoding="utf-8"?>
<a:theme xmlns:a="http://schemas.openxmlformats.org/drawingml/2006/main" name="Custom Design">
  <a:themeElements>
    <a:clrScheme name="Custom 2">
      <a:dk1>
        <a:srgbClr val="565A5C"/>
      </a:dk1>
      <a:lt1>
        <a:sysClr val="window" lastClr="FFFFFF"/>
      </a:lt1>
      <a:dk2>
        <a:srgbClr val="808080"/>
      </a:dk2>
      <a:lt2>
        <a:srgbClr val="B3B3B3"/>
      </a:lt2>
      <a:accent1>
        <a:srgbClr val="009CB1"/>
      </a:accent1>
      <a:accent2>
        <a:srgbClr val="77BC1F"/>
      </a:accent2>
      <a:accent3>
        <a:srgbClr val="A1CD3A"/>
      </a:accent3>
      <a:accent4>
        <a:srgbClr val="9AD1DC"/>
      </a:accent4>
      <a:accent5>
        <a:srgbClr val="6EC4E9"/>
      </a:accent5>
      <a:accent6>
        <a:srgbClr val="E7417A"/>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Custom 2">
      <a:dk1>
        <a:srgbClr val="565A5C"/>
      </a:dk1>
      <a:lt1>
        <a:sysClr val="window" lastClr="FFFFFF"/>
      </a:lt1>
      <a:dk2>
        <a:srgbClr val="808080"/>
      </a:dk2>
      <a:lt2>
        <a:srgbClr val="B3B3B3"/>
      </a:lt2>
      <a:accent1>
        <a:srgbClr val="009CB1"/>
      </a:accent1>
      <a:accent2>
        <a:srgbClr val="77BC1F"/>
      </a:accent2>
      <a:accent3>
        <a:srgbClr val="A1CD3A"/>
      </a:accent3>
      <a:accent4>
        <a:srgbClr val="9AD1DC"/>
      </a:accent4>
      <a:accent5>
        <a:srgbClr val="6EC4E9"/>
      </a:accent5>
      <a:accent6>
        <a:srgbClr val="E7417A"/>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Pattern_16_9_Green.potx</Template>
  <TotalTime>153</TotalTime>
  <Words>689</Words>
  <Application>Microsoft Office PowerPoint</Application>
  <PresentationFormat>Widescreen</PresentationFormat>
  <Paragraphs>38</Paragraphs>
  <Slides>11</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11</vt:i4>
      </vt:variant>
    </vt:vector>
  </HeadingPairs>
  <TitlesOfParts>
    <vt:vector size="17" baseType="lpstr">
      <vt:lpstr>Arial</vt:lpstr>
      <vt:lpstr>Calibri</vt:lpstr>
      <vt:lpstr>Helvetica Neue</vt:lpstr>
      <vt:lpstr>Pattern_16_9_Green</vt:lpstr>
      <vt:lpstr>Custom Design</vt:lpstr>
      <vt:lpstr>1_Custom Design</vt:lpstr>
      <vt:lpstr>Reliability of Radiologic Assessments of Clinically Relevant Growth Remaining in Knee MRIs of Children and Adolescents with Patellofemoral Instability</vt:lpstr>
      <vt:lpstr>Disclosure</vt:lpstr>
      <vt:lpstr>Introduction</vt:lpstr>
      <vt:lpstr>Methods</vt:lpstr>
      <vt:lpstr>Methods </vt:lpstr>
      <vt:lpstr>PowerPoint Presentation</vt:lpstr>
      <vt:lpstr>Results (Tables 1 and 2)</vt:lpstr>
      <vt:lpstr>PowerPoint Presentation</vt:lpstr>
      <vt:lpstr>PowerPoint Presentation</vt:lpstr>
      <vt:lpstr>Conclusion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Diederichs, Anna</dc:creator>
  <cp:lastModifiedBy>Veerkamp, Matthew</cp:lastModifiedBy>
  <cp:revision>17</cp:revision>
  <dcterms:created xsi:type="dcterms:W3CDTF">2016-06-30T12:45:50Z</dcterms:created>
  <dcterms:modified xsi:type="dcterms:W3CDTF">2021-09-14T19:34:33Z</dcterms:modified>
</cp:coreProperties>
</file>